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8" r:id="rId3"/>
    <p:sldId id="263" r:id="rId4"/>
    <p:sldId id="270" r:id="rId5"/>
    <p:sldId id="265" r:id="rId6"/>
    <p:sldId id="267" r:id="rId7"/>
    <p:sldId id="273" r:id="rId8"/>
    <p:sldId id="272" r:id="rId9"/>
    <p:sldId id="269" r:id="rId10"/>
    <p:sldId id="274" r:id="rId11"/>
    <p:sldId id="266" r:id="rId12"/>
    <p:sldId id="261" r:id="rId13"/>
    <p:sldId id="258" r:id="rId14"/>
    <p:sldId id="259" r:id="rId15"/>
    <p:sldId id="260" r:id="rId16"/>
    <p:sldId id="278" r:id="rId17"/>
    <p:sldId id="276" r:id="rId18"/>
    <p:sldId id="275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21"/>
    <p:restoredTop sz="87062"/>
  </p:normalViewPr>
  <p:slideViewPr>
    <p:cSldViewPr snapToGrid="0" snapToObjects="1">
      <p:cViewPr>
        <p:scale>
          <a:sx n="83" d="100"/>
          <a:sy n="83" d="100"/>
        </p:scale>
        <p:origin x="744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C17C4-49F6-8D4D-BBA7-29F6E33BA7B2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74DBF-CA0C-064B-BF53-CB41F4E94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P(I,D,G,S,L,A,J) = P(I)P(D)P(G|I,D)P(S|I)P(L|G)P(A)P(J|A,S,L)</a:t>
            </a:r>
          </a:p>
          <a:p>
            <a:r>
              <a:rPr lang="en-US" dirty="0"/>
              <a:t>P(I,D,G,S,L,A,J) = 0.4 * 0.7 * 0.7 * 0.99 * 0.95 * 0.6 *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3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P(I,D,G,S,L,A,J) = P(I)P(D)P(G|I,D)P(S|I)P(L|G)P(A)P(J|A,S,L)</a:t>
            </a:r>
          </a:p>
          <a:p>
            <a:r>
              <a:rPr lang="en-US" dirty="0"/>
              <a:t>P(I,D,G,S,L,A,J) = 0.4 * 0.7 * 0.7 * 0.99 * 0.95 * 0.6 *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P(I,D,G,S,L,A|J=1) = P(I,D,G,S,L,A) / P(J=1)</a:t>
            </a:r>
          </a:p>
          <a:p>
            <a:r>
              <a:rPr lang="en-US" dirty="0"/>
              <a:t>P(I,D,G,S,L,A,J) = P(I)P(D)P(G|D,I)P(L|G)P(S|I)P(A)P(J|A,S,L)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04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r>
              <a:rPr lang="en-US" dirty="0"/>
              <a:t>P(I|J=1) = P(I) / P(J=1)</a:t>
            </a:r>
          </a:p>
          <a:p>
            <a:r>
              <a:rPr lang="en-US" dirty="0"/>
              <a:t>I = </a:t>
            </a:r>
            <a:r>
              <a:rPr lang="en-US" dirty="0" err="1"/>
              <a:t>i</a:t>
            </a:r>
            <a:r>
              <a:rPr lang="en-US" dirty="0"/>
              <a:t>_{1}, D = d_{0}, G = g_{0}, L = l_{1}, S = s_{1}, A = a_{1}, J = j_{1} </a:t>
            </a:r>
          </a:p>
          <a:p>
            <a:r>
              <a:rPr lang="en-US" dirty="0"/>
              <a:t>P(I = 0, J = 1) = 0.9*0.6*0.8*0.9*0.9*0.3*0.6 = 0.0629856</a:t>
            </a:r>
          </a:p>
          <a:p>
            <a:endParaRPr lang="en-US" dirty="0"/>
          </a:p>
          <a:p>
            <a:r>
              <a:rPr lang="en-US" dirty="0"/>
              <a:t>I = </a:t>
            </a:r>
            <a:r>
              <a:rPr lang="en-US" dirty="0" err="1"/>
              <a:t>i</a:t>
            </a:r>
            <a:r>
              <a:rPr lang="en-US" dirty="0"/>
              <a:t>_{0}, D = d_{0}, G = g_{0}, L = l_{1}, S = s_{0}, A = a_{1}, J = j_{1}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P(I = 1, J = 1) = 0.9*0.6*0.8*0.9*0.9*0.3*0.6 = 0.0387828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P(I = 0 | J = 1) = 0.0387/(0.0629+0.0387) = 0.381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2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9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2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5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52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049E5-7A78-434E-8684-A3226A3F0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C5C0D-8657-6E41-88F9-6AFCB75DA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97E3-BB12-DB4D-B11A-A2D923AFC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D17E9-2E5E-2747-A257-186F04EE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CAE3-7447-8948-961F-6FEE9204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3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841C-7233-4A47-9561-5393958E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B9526-7EBB-9844-97FE-255DCD736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D686F-7057-224C-BB32-6E621C5E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70F0-B867-F94D-BAD2-48C50976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4A050-65BF-0943-85BB-DEED3E5E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9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78DC3D-7854-9046-B54C-1EE00A2D7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9A1C3-CE56-F84E-B3DF-53DA8647A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F328F-8312-3649-9F58-5502B0B5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A94AF-E8E8-C24E-94BC-F15928F2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52B4-BE24-7F43-9502-F0B5EEAA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E6B1-8811-1142-A41D-94C89293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5502-7AAE-2A4C-AC89-B0C1CC40D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5C41-7738-D741-ACA7-0E5C025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E881B-BC83-7149-8F79-ACB8AB7A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0FBDD-28EA-A942-8FC2-FDC3F280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6933-3083-5940-8A74-F330D68D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A6541-32B6-0343-98A1-E62EC9893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636B5-3D3A-7A4C-BA0A-5DEC65BC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E2F6-A867-6746-BE99-8A789492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CE4D-35C8-2744-9D70-12EBEDF8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3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03BA-6499-254E-A818-085F00D0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CC75-A0D5-7E4A-A029-7FC8956AA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A3158-4541-E047-8839-0E4855F31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18DD2-B2B2-CD44-8A87-719690B8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3FA18-EB92-114D-9152-84DD8E3D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3317A-30FB-C743-BE98-E23A457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0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6843-57E7-FC42-9D63-538D787E1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E2C69-C52F-8045-BFC2-FFCBAC803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E6876-EF53-0446-AD37-BC788EBA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3E636-9873-FB4E-8C29-1DBB6E193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A0A4A-BFE1-E94E-AEE1-BD5E2466A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372B5-8427-1D4B-8C20-65ACB5A4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5E2EC-FE25-9E4B-9B7B-E31B60C4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B87A5-6856-124F-8A07-2E72DAC9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0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E29B-915B-8242-B472-7E9E0659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8C5FC-B73D-7846-B62F-4169B19F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1C035-5F3A-CA4E-93D9-C378B3C8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D6100-0611-AF46-8BFC-64095994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8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A935D-3CB2-2648-A661-87B78731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1515E-D1E9-9749-9B7D-017FE5CD3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C1EC9-038C-2C48-A0DE-DCC5487B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6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2632-BC65-FF40-BA12-983B3E5AD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95217-48E6-B64F-BA3B-5274460F7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E15CE-BADA-BF46-AFEE-532D0F29F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CD886-7268-0B4F-A859-BEA69814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C8EFF-6960-0344-94B1-4DBE2FA9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982AD-8EFE-D34B-82F8-620E47D7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A3D4-93D3-CC4D-BA47-408D34A9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DFCE4-0157-ED42-B683-DC5742BB8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0844E-18D6-7543-8042-3675C70D4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82090-0890-8940-AA9F-5BC65A2F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FE13-E721-204F-B75C-F6B18776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4C88B-C15F-4A45-B2CE-00D7FA7B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F8F55-9DAA-1C46-A5F8-A2FA2649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F6DF1-1434-F140-BA6B-1D5478CE6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640F7-73A8-0B47-9B35-2705BE417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44225-1D66-F545-BFC6-B50940DD3ABF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DEC9A-2234-594E-9C1B-50B0FD3A6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03C1A-F91B-A24C-9C36-A07B28FE4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8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tiff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tiff"/><Relationship Id="rId4" Type="http://schemas.openxmlformats.org/officeDocument/2006/relationships/image" Target="../media/image44.tiff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4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6.png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7" y="29669"/>
            <a:ext cx="10515600" cy="1325563"/>
          </a:xfrm>
        </p:spPr>
        <p:txBody>
          <a:bodyPr/>
          <a:lstStyle/>
          <a:p>
            <a:r>
              <a:rPr lang="en-US" dirty="0"/>
              <a:t>Joint Probability Inference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515005" y="15383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most probable setting for all variables 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not 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difficult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 grade </a:t>
            </a:r>
            <a:r>
              <a:rPr lang="en-US" dirty="0"/>
              <a:t>in course;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 score </a:t>
            </a:r>
            <a:r>
              <a:rPr lang="en-US" dirty="0"/>
              <a:t>on SAT;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Weak</a:t>
            </a:r>
            <a:r>
              <a:rPr lang="en-US" dirty="0"/>
              <a:t> letter of recommendation;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</a:t>
            </a:r>
            <a:r>
              <a:rPr lang="en-US" b="1" dirty="0"/>
              <a:t>applies</a:t>
            </a:r>
            <a:r>
              <a:rPr lang="en-US" dirty="0"/>
              <a:t> for the job;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</a:t>
            </a:r>
            <a:r>
              <a:rPr lang="en-US" b="1" dirty="0"/>
              <a:t>does not get </a:t>
            </a:r>
            <a:r>
              <a:rPr lang="en-US" dirty="0"/>
              <a:t>the job.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886033-3BA4-2645-932C-BDF6D1634432}"/>
              </a:ext>
            </a:extLst>
          </p:cNvPr>
          <p:cNvGrpSpPr/>
          <p:nvPr/>
        </p:nvGrpSpPr>
        <p:grpSpPr>
          <a:xfrm>
            <a:off x="6815106" y="1405334"/>
            <a:ext cx="5265539" cy="4882692"/>
            <a:chOff x="557720" y="1355232"/>
            <a:chExt cx="5265539" cy="48826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C23CC7-FA89-AE4D-B244-0D3C9DFC0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4798"/>
            <a:stretch/>
          </p:blipFill>
          <p:spPr>
            <a:xfrm>
              <a:off x="984288" y="5842143"/>
              <a:ext cx="4318000" cy="39578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3AE693-81BC-8844-AE3E-53EDCE50CC86}"/>
                </a:ext>
              </a:extLst>
            </p:cNvPr>
            <p:cNvGrpSpPr/>
            <p:nvPr/>
          </p:nvGrpSpPr>
          <p:grpSpPr>
            <a:xfrm>
              <a:off x="557720" y="1355232"/>
              <a:ext cx="5265539" cy="3198863"/>
              <a:chOff x="404446" y="2070198"/>
              <a:chExt cx="5265539" cy="319886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1D2947-0E61-694A-9555-1E63B796E97A}"/>
                  </a:ext>
                </a:extLst>
              </p:cNvPr>
              <p:cNvSpPr/>
              <p:nvPr/>
            </p:nvSpPr>
            <p:spPr>
              <a:xfrm>
                <a:off x="1337530" y="3934549"/>
                <a:ext cx="357187" cy="24288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49856D8-8DD7-9045-89D8-5433630118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0021"/>
              <a:stretch/>
            </p:blipFill>
            <p:spPr>
              <a:xfrm>
                <a:off x="1164095" y="2564923"/>
                <a:ext cx="4318000" cy="208224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79EED78-590B-3D47-B552-05E03E6BC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583" t="5261" r="66561" b="77483"/>
              <a:stretch/>
            </p:blipFill>
            <p:spPr>
              <a:xfrm>
                <a:off x="404446" y="2093644"/>
                <a:ext cx="1207477" cy="74728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ABF5492-40C0-F94E-BA4F-5C0CC0DDE4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65" t="31719" r="58284" b="37777"/>
              <a:stretch/>
            </p:blipFill>
            <p:spPr>
              <a:xfrm>
                <a:off x="541480" y="3139850"/>
                <a:ext cx="1409352" cy="98104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A15E448-8961-784D-BF19-1C7DAB7D1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8878" t="5260" r="9265" b="78297"/>
              <a:stretch/>
            </p:blipFill>
            <p:spPr>
              <a:xfrm>
                <a:off x="3645876" y="2070198"/>
                <a:ext cx="1207478" cy="71211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E66F544-46DE-0040-9FB6-A27C9775AB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7180" t="43986" r="7646" b="33361"/>
              <a:stretch/>
            </p:blipFill>
            <p:spPr>
              <a:xfrm>
                <a:off x="4628044" y="3704363"/>
                <a:ext cx="1041941" cy="73499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040EE3F-AA37-7945-B010-FFDE68D628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058" t="59394" r="34546" b="10102"/>
              <a:stretch/>
            </p:blipFill>
            <p:spPr>
              <a:xfrm>
                <a:off x="1611923" y="4288015"/>
                <a:ext cx="1041942" cy="981046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75879D-BF53-4046-AAD5-564CE5D0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8179" y="4056824"/>
              <a:ext cx="1041942" cy="1660696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81C0FD-4228-CD4A-A850-E2EF4AFF0E6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150" y="3932201"/>
              <a:ext cx="181835" cy="124623"/>
            </a:xfrm>
            <a:prstGeom prst="line">
              <a:avLst/>
            </a:prstGeom>
            <a:ln>
              <a:solidFill>
                <a:srgbClr val="919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4E109-5CA1-BA4A-A0AD-133D5930ED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9150" y="3932201"/>
              <a:ext cx="360474" cy="124623"/>
            </a:xfrm>
            <a:prstGeom prst="line">
              <a:avLst/>
            </a:prstGeom>
            <a:ln>
              <a:solidFill>
                <a:srgbClr val="919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2CEEFF-2503-1B43-9919-877B0830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4985" y="2462105"/>
              <a:ext cx="537575" cy="412719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E9FE55-CBFC-8841-B8A6-E637938FE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51" y="2874824"/>
              <a:ext cx="32898" cy="144670"/>
            </a:xfrm>
            <a:prstGeom prst="line">
              <a:avLst/>
            </a:prstGeom>
            <a:ln>
              <a:solidFill>
                <a:srgbClr val="919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FEBA954-7CDB-874D-99A0-864DB22CD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7049" y="2874824"/>
              <a:ext cx="123231" cy="144669"/>
            </a:xfrm>
            <a:prstGeom prst="line">
              <a:avLst/>
            </a:prstGeom>
            <a:ln>
              <a:solidFill>
                <a:srgbClr val="919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03EC1A3-3D3E-084E-A62B-7AEA83D4731E}"/>
              </a:ext>
            </a:extLst>
          </p:cNvPr>
          <p:cNvSpPr txBox="1"/>
          <p:nvPr/>
        </p:nvSpPr>
        <p:spPr>
          <a:xfrm>
            <a:off x="474067" y="3797637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Formula: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A1CC6A-7B35-0846-B9A9-62FEE04A2476}"/>
              </a:ext>
            </a:extLst>
          </p:cNvPr>
          <p:cNvSpPr txBox="1"/>
          <p:nvPr/>
        </p:nvSpPr>
        <p:spPr>
          <a:xfrm>
            <a:off x="513184" y="1170566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Explanation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12058-8974-114F-B32D-88A35D8B6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94" y="4189329"/>
            <a:ext cx="5769924" cy="17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6F8B7-3884-3F40-A362-AF124F17C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94" y="4865488"/>
            <a:ext cx="4515602" cy="17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C2949-93DF-1D41-B1C1-68033D0FE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794" y="5213755"/>
            <a:ext cx="2624452" cy="1736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D86C21-10ED-6D40-8807-B98910F5E1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445" y="4537595"/>
            <a:ext cx="4285531" cy="1680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E64AF-29E9-9546-9611-BC1516C36488}"/>
              </a:ext>
            </a:extLst>
          </p:cNvPr>
          <p:cNvSpPr txBox="1"/>
          <p:nvPr/>
        </p:nvSpPr>
        <p:spPr>
          <a:xfrm>
            <a:off x="474067" y="5641695"/>
            <a:ext cx="6446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Similarly, we have calculated joint probability for each of 192 combinations of input variables.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160561-96FB-D34C-9984-BF3BBF28A30A}"/>
              </a:ext>
            </a:extLst>
          </p:cNvPr>
          <p:cNvSpPr/>
          <p:nvPr/>
        </p:nvSpPr>
        <p:spPr>
          <a:xfrm>
            <a:off x="7347907" y="1388969"/>
            <a:ext cx="427703" cy="688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20CA42-1C4E-294C-9811-7B74F7A2588F}"/>
              </a:ext>
            </a:extLst>
          </p:cNvPr>
          <p:cNvSpPr/>
          <p:nvPr/>
        </p:nvSpPr>
        <p:spPr>
          <a:xfrm>
            <a:off x="10303509" y="1358847"/>
            <a:ext cx="427703" cy="688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570EFB-F6A5-C04F-B91F-D402ADD952A6}"/>
              </a:ext>
            </a:extLst>
          </p:cNvPr>
          <p:cNvSpPr/>
          <p:nvPr/>
        </p:nvSpPr>
        <p:spPr>
          <a:xfrm>
            <a:off x="7919655" y="2849048"/>
            <a:ext cx="357187" cy="282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0656D0-B88D-CD4E-A8DC-BBE3AFD1DFEF}"/>
              </a:ext>
            </a:extLst>
          </p:cNvPr>
          <p:cNvSpPr/>
          <p:nvPr/>
        </p:nvSpPr>
        <p:spPr>
          <a:xfrm>
            <a:off x="8276843" y="4312283"/>
            <a:ext cx="373670" cy="214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D8BD28-3B1E-A442-8775-D3A6FE43A2D2}"/>
              </a:ext>
            </a:extLst>
          </p:cNvPr>
          <p:cNvSpPr/>
          <p:nvPr/>
        </p:nvSpPr>
        <p:spPr>
          <a:xfrm>
            <a:off x="11195656" y="3405495"/>
            <a:ext cx="373670" cy="180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B9253EF-CBE8-3143-9FA2-D9F567FED594}"/>
              </a:ext>
            </a:extLst>
          </p:cNvPr>
          <p:cNvSpPr/>
          <p:nvPr/>
        </p:nvSpPr>
        <p:spPr>
          <a:xfrm>
            <a:off x="9955041" y="2717952"/>
            <a:ext cx="268788" cy="179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F4424E5-C10C-2549-90C4-80601FC92473}"/>
              </a:ext>
            </a:extLst>
          </p:cNvPr>
          <p:cNvSpPr/>
          <p:nvPr/>
        </p:nvSpPr>
        <p:spPr>
          <a:xfrm>
            <a:off x="10046068" y="5007251"/>
            <a:ext cx="292678" cy="1941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57F7-605E-3246-9E25-AEAC2AED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95" y="288985"/>
            <a:ext cx="12119019" cy="1325563"/>
          </a:xfrm>
        </p:spPr>
        <p:txBody>
          <a:bodyPr>
            <a:normAutofit/>
          </a:bodyPr>
          <a:lstStyle/>
          <a:p>
            <a:r>
              <a:rPr lang="en-US" dirty="0"/>
              <a:t>Explainable System v/s High performance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3B2D3-DD5B-2246-B5E6-32E82A10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57" y="1413095"/>
            <a:ext cx="3572961" cy="21293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B35D9F2-5E30-9F4F-A2D7-33ADCB515C58}"/>
              </a:ext>
            </a:extLst>
          </p:cNvPr>
          <p:cNvSpPr txBox="1"/>
          <p:nvPr/>
        </p:nvSpPr>
        <p:spPr>
          <a:xfrm>
            <a:off x="620798" y="5645685"/>
            <a:ext cx="303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Explainable System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91.875%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88.125%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CFC4CA-A74E-1D4B-AF59-213C61D1E738}"/>
              </a:ext>
            </a:extLst>
          </p:cNvPr>
          <p:cNvSpPr txBox="1"/>
          <p:nvPr/>
        </p:nvSpPr>
        <p:spPr>
          <a:xfrm>
            <a:off x="6132081" y="4529199"/>
            <a:ext cx="3437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Performance System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94.62%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0.1580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0.1534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96%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B36A738-7E29-B842-97D6-99DECD606754}"/>
              </a:ext>
            </a:extLst>
          </p:cNvPr>
          <p:cNvSpPr/>
          <p:nvPr/>
        </p:nvSpPr>
        <p:spPr>
          <a:xfrm>
            <a:off x="7036871" y="2563246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C0B38FE-8666-0140-B75D-EE9E0A28E51E}"/>
              </a:ext>
            </a:extLst>
          </p:cNvPr>
          <p:cNvSpPr/>
          <p:nvPr/>
        </p:nvSpPr>
        <p:spPr>
          <a:xfrm>
            <a:off x="7036871" y="3542434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D631C6A-E6D4-7745-AE67-0964E8402322}"/>
              </a:ext>
            </a:extLst>
          </p:cNvPr>
          <p:cNvSpPr/>
          <p:nvPr/>
        </p:nvSpPr>
        <p:spPr>
          <a:xfrm>
            <a:off x="8985826" y="1965936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11D5E8E-F121-7245-BD33-D94BADD9CB1B}"/>
              </a:ext>
            </a:extLst>
          </p:cNvPr>
          <p:cNvCxnSpPr>
            <a:stCxn id="58" idx="6"/>
            <a:endCxn id="60" idx="2"/>
          </p:cNvCxnSpPr>
          <p:nvPr/>
        </p:nvCxnSpPr>
        <p:spPr>
          <a:xfrm flipV="1">
            <a:off x="7588698" y="2264591"/>
            <a:ext cx="1397128" cy="597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CE3467A-87CD-964F-96F1-371955CAC6DF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7588698" y="2264591"/>
            <a:ext cx="1397128" cy="157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2FA4DF-1F86-704B-8BA2-05EACBE7F167}"/>
              </a:ext>
            </a:extLst>
          </p:cNvPr>
          <p:cNvSpPr txBox="1"/>
          <p:nvPr/>
        </p:nvSpPr>
        <p:spPr>
          <a:xfrm>
            <a:off x="6468322" y="3691895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3F6832-F8C5-484A-91EB-006FE7A6D441}"/>
              </a:ext>
            </a:extLst>
          </p:cNvPr>
          <p:cNvSpPr txBox="1"/>
          <p:nvPr/>
        </p:nvSpPr>
        <p:spPr>
          <a:xfrm>
            <a:off x="5824679" y="268350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= {0, </a:t>
            </a:r>
            <a:r>
              <a:rPr lang="en-US" b="1" dirty="0"/>
              <a:t>1</a:t>
            </a:r>
            <a:r>
              <a:rPr lang="en-US" dirty="0"/>
              <a:t>}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78AE09B-DBB1-204B-843E-05DE8CEA94EC}"/>
              </a:ext>
            </a:extLst>
          </p:cNvPr>
          <p:cNvCxnSpPr>
            <a:cxnSpLocks/>
            <a:endCxn id="60" idx="6"/>
          </p:cNvCxnSpPr>
          <p:nvPr/>
        </p:nvCxnSpPr>
        <p:spPr>
          <a:xfrm flipH="1">
            <a:off x="9537653" y="2264591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FA8B013-37E2-1A47-9EEF-4A3C5A71505C}"/>
              </a:ext>
            </a:extLst>
          </p:cNvPr>
          <p:cNvSpPr txBox="1"/>
          <p:nvPr/>
        </p:nvSpPr>
        <p:spPr>
          <a:xfrm>
            <a:off x="9943163" y="2071865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 = {0}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D84D61-369E-4748-835B-5D4EEDAA127B}"/>
              </a:ext>
            </a:extLst>
          </p:cNvPr>
          <p:cNvSpPr txBox="1"/>
          <p:nvPr/>
        </p:nvSpPr>
        <p:spPr>
          <a:xfrm>
            <a:off x="8759293" y="1577239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85BA20-B792-964B-A926-6F07A0BB6D6B}"/>
              </a:ext>
            </a:extLst>
          </p:cNvPr>
          <p:cNvSpPr/>
          <p:nvPr/>
        </p:nvSpPr>
        <p:spPr>
          <a:xfrm>
            <a:off x="8985825" y="302983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DE4E20-AF6C-7341-A26F-345A8D883D6F}"/>
              </a:ext>
            </a:extLst>
          </p:cNvPr>
          <p:cNvCxnSpPr>
            <a:cxnSpLocks/>
            <a:stCxn id="58" idx="6"/>
            <a:endCxn id="68" idx="2"/>
          </p:cNvCxnSpPr>
          <p:nvPr/>
        </p:nvCxnSpPr>
        <p:spPr>
          <a:xfrm>
            <a:off x="7588698" y="2861901"/>
            <a:ext cx="1397127" cy="466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1338EF-66FA-2B4F-BB44-51A6E3AF0974}"/>
              </a:ext>
            </a:extLst>
          </p:cNvPr>
          <p:cNvCxnSpPr>
            <a:cxnSpLocks/>
            <a:stCxn id="59" idx="6"/>
            <a:endCxn id="68" idx="2"/>
          </p:cNvCxnSpPr>
          <p:nvPr/>
        </p:nvCxnSpPr>
        <p:spPr>
          <a:xfrm flipV="1">
            <a:off x="7588698" y="3328490"/>
            <a:ext cx="1397127" cy="512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D62BA9E-F499-5042-A454-AB54121E293F}"/>
              </a:ext>
            </a:extLst>
          </p:cNvPr>
          <p:cNvSpPr txBox="1"/>
          <p:nvPr/>
        </p:nvSpPr>
        <p:spPr>
          <a:xfrm>
            <a:off x="9943163" y="3173102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 = {1}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5FDD328-182A-0140-994B-FF170012FE8A}"/>
              </a:ext>
            </a:extLst>
          </p:cNvPr>
          <p:cNvCxnSpPr>
            <a:cxnSpLocks/>
          </p:cNvCxnSpPr>
          <p:nvPr/>
        </p:nvCxnSpPr>
        <p:spPr>
          <a:xfrm flipH="1">
            <a:off x="9545139" y="3328490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9F35A0D2-79BB-A04A-A2D3-8AA0CA9B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8" y="3584789"/>
            <a:ext cx="4317184" cy="19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93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A702-C745-314A-A4EC-44393194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400" y="2536825"/>
            <a:ext cx="2489200" cy="1325563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7844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EED78-590B-3D47-B552-05E03E6B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7" y="1744672"/>
            <a:ext cx="5524500" cy="433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5D764-EA71-FF4A-A982-3E426E537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49" y="4439361"/>
            <a:ext cx="5484621" cy="3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6FEDD-97FF-B946-8F4F-1B3938862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487" y="4834649"/>
            <a:ext cx="5711251" cy="66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5904487" y="197247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probability that the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easy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 </a:t>
            </a:r>
            <a:r>
              <a:rPr lang="en-US" dirty="0"/>
              <a:t>in course;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score </a:t>
            </a:r>
            <a:r>
              <a:rPr lang="en-US" dirty="0"/>
              <a:t>on SAT;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gets a </a:t>
            </a:r>
            <a:r>
              <a:rPr lang="en-US" b="1" dirty="0"/>
              <a:t>weak letter of recommendation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total probability of this state is: </a:t>
            </a:r>
            <a:r>
              <a:rPr lang="en-US" b="1" i="1" dirty="0"/>
              <a:t>0.004608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FFC61D-E830-C84F-9718-53001A28ABA2}"/>
              </a:ext>
            </a:extLst>
          </p:cNvPr>
          <p:cNvSpPr/>
          <p:nvPr/>
        </p:nvSpPr>
        <p:spPr>
          <a:xfrm>
            <a:off x="4872038" y="1972472"/>
            <a:ext cx="357187" cy="613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896BF2-CA0D-FF4C-94C4-4876F0B0785B}"/>
              </a:ext>
            </a:extLst>
          </p:cNvPr>
          <p:cNvSpPr/>
          <p:nvPr/>
        </p:nvSpPr>
        <p:spPr>
          <a:xfrm>
            <a:off x="1152525" y="1972472"/>
            <a:ext cx="357187" cy="613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1D2947-0E61-694A-9555-1E63B796E97A}"/>
              </a:ext>
            </a:extLst>
          </p:cNvPr>
          <p:cNvSpPr/>
          <p:nvPr/>
        </p:nvSpPr>
        <p:spPr>
          <a:xfrm>
            <a:off x="1747838" y="3914774"/>
            <a:ext cx="357187" cy="2428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FC6BE1-E26E-434A-A4FC-EDA4CE28DF5F}"/>
              </a:ext>
            </a:extLst>
          </p:cNvPr>
          <p:cNvSpPr/>
          <p:nvPr/>
        </p:nvSpPr>
        <p:spPr>
          <a:xfrm>
            <a:off x="4795837" y="4309372"/>
            <a:ext cx="357187" cy="3340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B48704-66A9-004F-A0D2-8C4648E31375}"/>
              </a:ext>
            </a:extLst>
          </p:cNvPr>
          <p:cNvSpPr/>
          <p:nvPr/>
        </p:nvSpPr>
        <p:spPr>
          <a:xfrm>
            <a:off x="3020796" y="5025547"/>
            <a:ext cx="35718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6138" cy="1325563"/>
          </a:xfrm>
        </p:spPr>
        <p:txBody>
          <a:bodyPr/>
          <a:lstStyle/>
          <a:p>
            <a:r>
              <a:rPr lang="en-US" dirty="0"/>
              <a:t>Conditional Probability Inference (MAP Query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862011" y="1690688"/>
            <a:ext cx="631031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that professor gives a weak letter, the most probable explanation is that: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not 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difficult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 grade </a:t>
            </a:r>
            <a:r>
              <a:rPr lang="en-US" dirty="0"/>
              <a:t>in the course;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 score </a:t>
            </a:r>
            <a:r>
              <a:rPr lang="en-US" dirty="0"/>
              <a:t>on SAT;</a:t>
            </a:r>
          </a:p>
          <a:p>
            <a:endParaRPr lang="en-US" sz="900" b="1" i="1" dirty="0"/>
          </a:p>
          <a:p>
            <a:r>
              <a:rPr lang="en-US" i="1" dirty="0"/>
              <a:t>Hence, the student got a weak letter of recommendation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51F42C-595E-C641-9E53-7694BB81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3" y="5342478"/>
            <a:ext cx="5394569" cy="843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844A3D-5500-0844-855E-BAFEA85D3E7E}"/>
              </a:ext>
            </a:extLst>
          </p:cNvPr>
          <p:cNvSpPr txBox="1"/>
          <p:nvPr/>
        </p:nvSpPr>
        <p:spPr>
          <a:xfrm>
            <a:off x="862012" y="4995090"/>
            <a:ext cx="92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PGMPY: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EB549A-9DC7-784A-823C-AAA867FD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89" y="3950907"/>
            <a:ext cx="4476753" cy="2189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318BBC-3E45-814D-92BB-A4C369882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89" y="4280435"/>
            <a:ext cx="4476753" cy="212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DBFC70-1C14-F248-8258-7B7C8E3C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89" y="4594160"/>
            <a:ext cx="1462092" cy="2122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2CA502-F0C4-314F-B3EB-068C37962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4211" y="2478769"/>
            <a:ext cx="2450512" cy="12908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691454-2300-FB4E-A579-3FAD7113E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660" y="4858014"/>
            <a:ext cx="2230944" cy="15238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22EA53-D1D6-EF48-8ED8-D1C624695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660" y="2478769"/>
            <a:ext cx="2223809" cy="12908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D77F70-EA43-1E49-A2EF-40431A10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9922" y="4906420"/>
            <a:ext cx="2230944" cy="13579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57EB00-0E8D-7A4E-B3C7-796CFD3207B7}"/>
              </a:ext>
            </a:extLst>
          </p:cNvPr>
          <p:cNvSpPr txBox="1"/>
          <p:nvPr/>
        </p:nvSpPr>
        <p:spPr>
          <a:xfrm>
            <a:off x="6774660" y="1829187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course Difficulty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4A5DC9-9A57-C344-BDEA-52EE98337949}"/>
              </a:ext>
            </a:extLst>
          </p:cNvPr>
          <p:cNvSpPr txBox="1"/>
          <p:nvPr/>
        </p:nvSpPr>
        <p:spPr>
          <a:xfrm>
            <a:off x="9503995" y="1829186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Intelligence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3F5078-3EAF-674C-B250-C97A5E6D2B48}"/>
              </a:ext>
            </a:extLst>
          </p:cNvPr>
          <p:cNvSpPr txBox="1"/>
          <p:nvPr/>
        </p:nvSpPr>
        <p:spPr>
          <a:xfrm>
            <a:off x="6767525" y="4300531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grade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E8E65-D4CA-C14B-8408-61FBAFDB4B1F}"/>
              </a:ext>
            </a:extLst>
          </p:cNvPr>
          <p:cNvSpPr txBox="1"/>
          <p:nvPr/>
        </p:nvSpPr>
        <p:spPr>
          <a:xfrm>
            <a:off x="9496860" y="4329106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SAT score</a:t>
            </a:r>
          </a:p>
        </p:txBody>
      </p:sp>
    </p:spTree>
    <p:extLst>
      <p:ext uri="{BB962C8B-B14F-4D97-AF65-F5344CB8AC3E}">
        <p14:creationId xmlns:p14="http://schemas.microsoft.com/office/powerpoint/2010/main" val="2401683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6138" cy="1325563"/>
          </a:xfrm>
        </p:spPr>
        <p:txBody>
          <a:bodyPr/>
          <a:lstStyle/>
          <a:p>
            <a:r>
              <a:rPr lang="en-US" dirty="0"/>
              <a:t>Conditional Probability Inference (MAP Query 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861961" y="1801022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that professor gives a weak letter, the most probable explanation is that: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not 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easy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score </a:t>
            </a:r>
            <a:r>
              <a:rPr lang="en-US" dirty="0"/>
              <a:t>in course;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score </a:t>
            </a:r>
            <a:r>
              <a:rPr lang="en-US" dirty="0"/>
              <a:t>on SAT;</a:t>
            </a:r>
          </a:p>
          <a:p>
            <a:endParaRPr lang="en-US" sz="900" b="1" i="1" dirty="0"/>
          </a:p>
          <a:p>
            <a:r>
              <a:rPr lang="en-US" i="1" dirty="0"/>
              <a:t>Hence, the student got a strong letter of recommendation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44A3D-5500-0844-855E-BAFEA85D3E7E}"/>
              </a:ext>
            </a:extLst>
          </p:cNvPr>
          <p:cNvSpPr txBox="1"/>
          <p:nvPr/>
        </p:nvSpPr>
        <p:spPr>
          <a:xfrm>
            <a:off x="838200" y="4932356"/>
            <a:ext cx="92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PGMPY: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F1D008-3D69-474F-93B6-6B12D524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22" y="5301688"/>
            <a:ext cx="5244577" cy="801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07C617-5A7E-CD4F-B2BD-118454EE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01" y="4016210"/>
            <a:ext cx="4568248" cy="223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2F150-0784-734F-AAE6-E4DA430EF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01" y="4368656"/>
            <a:ext cx="4476753" cy="212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6F0A63-067B-7A47-A26F-636323B97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01" y="4708909"/>
            <a:ext cx="1539302" cy="2234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5371D3-B700-3F4F-B46C-F44F36AD2081}"/>
              </a:ext>
            </a:extLst>
          </p:cNvPr>
          <p:cNvSpPr txBox="1"/>
          <p:nvPr/>
        </p:nvSpPr>
        <p:spPr>
          <a:xfrm>
            <a:off x="6774660" y="1829187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course Difficulty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C7B90-FD42-BA43-8CD2-B3B3C1309F95}"/>
              </a:ext>
            </a:extLst>
          </p:cNvPr>
          <p:cNvSpPr txBox="1"/>
          <p:nvPr/>
        </p:nvSpPr>
        <p:spPr>
          <a:xfrm>
            <a:off x="9503995" y="1829186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Intelligence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E92D8-12B7-1E4D-92D0-E883200E78F0}"/>
              </a:ext>
            </a:extLst>
          </p:cNvPr>
          <p:cNvSpPr txBox="1"/>
          <p:nvPr/>
        </p:nvSpPr>
        <p:spPr>
          <a:xfrm>
            <a:off x="6767525" y="4300531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grade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8D50C-586C-3645-BDCC-BF0AC52FBF32}"/>
              </a:ext>
            </a:extLst>
          </p:cNvPr>
          <p:cNvSpPr txBox="1"/>
          <p:nvPr/>
        </p:nvSpPr>
        <p:spPr>
          <a:xfrm>
            <a:off x="9496860" y="4329106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SAT score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23D7B-2D5B-F344-80A4-EAB290B700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747" b="76785"/>
          <a:stretch/>
        </p:blipFill>
        <p:spPr>
          <a:xfrm>
            <a:off x="9585614" y="4932356"/>
            <a:ext cx="2149325" cy="13100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BDE7D1-F8AC-A145-B8CB-31C9B63FEA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14" b="46370"/>
          <a:stretch/>
        </p:blipFill>
        <p:spPr>
          <a:xfrm>
            <a:off x="6764105" y="4890737"/>
            <a:ext cx="2300965" cy="15481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85B082-C5A9-D04B-AEE0-08CD9580A3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743" r="7734" b="22920"/>
          <a:stretch/>
        </p:blipFill>
        <p:spPr>
          <a:xfrm>
            <a:off x="6661327" y="2405397"/>
            <a:ext cx="2457610" cy="13750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A35AE8-ED1B-2A4A-B8C7-54FEEC3103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841"/>
          <a:stretch/>
        </p:blipFill>
        <p:spPr>
          <a:xfrm>
            <a:off x="9450898" y="2405397"/>
            <a:ext cx="2337137" cy="11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92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30" y="375311"/>
            <a:ext cx="11599069" cy="1325563"/>
          </a:xfrm>
        </p:spPr>
        <p:txBody>
          <a:bodyPr/>
          <a:lstStyle/>
          <a:p>
            <a:r>
              <a:rPr lang="en-US" dirty="0"/>
              <a:t>Conditional Probability Inference (MAP Query 3, 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814439" y="18607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that professor gives a weak letter or recommendation, the most probable explanation is that: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not intelligent</a:t>
            </a:r>
            <a:r>
              <a:rPr lang="en-US" dirty="0"/>
              <a:t>;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2EC1C-482B-F849-88CC-013598D21EDD}"/>
              </a:ext>
            </a:extLst>
          </p:cNvPr>
          <p:cNvSpPr txBox="1"/>
          <p:nvPr/>
        </p:nvSpPr>
        <p:spPr>
          <a:xfrm>
            <a:off x="7320457" y="1783333"/>
            <a:ext cx="385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intelligence when recommendation is weak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14191C-A615-494A-8454-BDE73B5765C4}"/>
              </a:ext>
            </a:extLst>
          </p:cNvPr>
          <p:cNvSpPr/>
          <p:nvPr/>
        </p:nvSpPr>
        <p:spPr>
          <a:xfrm>
            <a:off x="814439" y="43288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that professor gives a strong letter of recommendation, the most probable explanation is that: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may or may </a:t>
            </a:r>
            <a:r>
              <a:rPr lang="en-US" b="1" dirty="0"/>
              <a:t>not be intelligent</a:t>
            </a:r>
            <a:r>
              <a:rPr lang="en-US" dirty="0"/>
              <a:t>;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C3F91-D5DD-EE43-9276-05299A79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001" y="2367110"/>
            <a:ext cx="2361731" cy="12017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597A422-FF0F-A249-B295-3C1F21B79C63}"/>
              </a:ext>
            </a:extLst>
          </p:cNvPr>
          <p:cNvSpPr txBox="1"/>
          <p:nvPr/>
        </p:nvSpPr>
        <p:spPr>
          <a:xfrm>
            <a:off x="7320457" y="4247052"/>
            <a:ext cx="385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intelligence when recommendation is strong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1FB4-3A43-B347-BB3C-450E7033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01" y="4975842"/>
            <a:ext cx="2361731" cy="1222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753E5-AA4D-E448-8830-9ADC2FEF3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9" y="2943978"/>
            <a:ext cx="5575300" cy="698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CCF2217-835E-CA4C-B57F-3594E59AC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89" y="5352196"/>
            <a:ext cx="5461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2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3BE5-5766-3943-AC7A-AE7EE3E2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36" y="6838"/>
            <a:ext cx="10515600" cy="1325563"/>
          </a:xfrm>
        </p:spPr>
        <p:txBody>
          <a:bodyPr/>
          <a:lstStyle/>
          <a:p>
            <a:r>
              <a:rPr lang="en-US" dirty="0"/>
              <a:t>PGM for ‘AND’ Dataset with 15 Features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FCDE4F-D799-9249-B757-B83B591D6550}"/>
              </a:ext>
            </a:extLst>
          </p:cNvPr>
          <p:cNvGrpSpPr/>
          <p:nvPr/>
        </p:nvGrpSpPr>
        <p:grpSpPr>
          <a:xfrm>
            <a:off x="9322345" y="1283720"/>
            <a:ext cx="1459629" cy="643943"/>
            <a:chOff x="3302767" y="1835240"/>
            <a:chExt cx="1459629" cy="6439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E58C42A-0BEC-AE47-B590-7E3D000C624D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E945C4-259F-2842-90D1-4F6C27F62DDD}"/>
                </a:ext>
              </a:extLst>
            </p:cNvPr>
            <p:cNvSpPr txBox="1"/>
            <p:nvPr/>
          </p:nvSpPr>
          <p:spPr>
            <a:xfrm>
              <a:off x="3335628" y="1972546"/>
              <a:ext cx="1393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Pen Pressure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DBBF0D-BD99-4549-943E-DAC0193A5B73}"/>
              </a:ext>
            </a:extLst>
          </p:cNvPr>
          <p:cNvGrpSpPr/>
          <p:nvPr/>
        </p:nvGrpSpPr>
        <p:grpSpPr>
          <a:xfrm>
            <a:off x="8686210" y="2570663"/>
            <a:ext cx="1545839" cy="643943"/>
            <a:chOff x="3302767" y="1835240"/>
            <a:chExt cx="1545839" cy="64394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631810-6A17-F343-BFE2-C6D769BDFF65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82C877-7B6A-AD41-9D25-02B1AC6AAB58}"/>
                </a:ext>
              </a:extLst>
            </p:cNvPr>
            <p:cNvSpPr txBox="1"/>
            <p:nvPr/>
          </p:nvSpPr>
          <p:spPr>
            <a:xfrm>
              <a:off x="3335628" y="1972546"/>
              <a:ext cx="1512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Letter Spacing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BD50BC-DB54-0746-A2A9-6AE4589090A8}"/>
              </a:ext>
            </a:extLst>
          </p:cNvPr>
          <p:cNvGrpSpPr/>
          <p:nvPr/>
        </p:nvGrpSpPr>
        <p:grpSpPr>
          <a:xfrm>
            <a:off x="6084997" y="2577589"/>
            <a:ext cx="1459629" cy="643943"/>
            <a:chOff x="3302767" y="1835240"/>
            <a:chExt cx="1459629" cy="64394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3849FE3-F68C-494A-A4FB-B9F23CD68778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7FD32-C9E2-FD42-8CB9-84919958B154}"/>
                </a:ext>
              </a:extLst>
            </p:cNvPr>
            <p:cNvSpPr txBox="1"/>
            <p:nvPr/>
          </p:nvSpPr>
          <p:spPr>
            <a:xfrm>
              <a:off x="3760102" y="1972545"/>
              <a:ext cx="544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Size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9E6442-3565-BB40-BAF6-2E72E5249D0F}"/>
              </a:ext>
            </a:extLst>
          </p:cNvPr>
          <p:cNvGrpSpPr/>
          <p:nvPr/>
        </p:nvGrpSpPr>
        <p:grpSpPr>
          <a:xfrm>
            <a:off x="6086445" y="1243388"/>
            <a:ext cx="1459629" cy="643943"/>
            <a:chOff x="3302767" y="1835240"/>
            <a:chExt cx="1459629" cy="6439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C6A8BB-E815-AB44-9452-D39194153E6D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1D8146-5636-BA4B-96D9-5AB3CD29B540}"/>
                </a:ext>
              </a:extLst>
            </p:cNvPr>
            <p:cNvSpPr txBox="1"/>
            <p:nvPr/>
          </p:nvSpPr>
          <p:spPr>
            <a:xfrm>
              <a:off x="3446523" y="1972545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Dimension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DDA6B1-B9AE-374D-AB2E-B15979FA546B}"/>
              </a:ext>
            </a:extLst>
          </p:cNvPr>
          <p:cNvGrpSpPr/>
          <p:nvPr/>
        </p:nvGrpSpPr>
        <p:grpSpPr>
          <a:xfrm>
            <a:off x="10389464" y="2544083"/>
            <a:ext cx="1459629" cy="643943"/>
            <a:chOff x="3302767" y="1835240"/>
            <a:chExt cx="1459629" cy="64394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C74A6E-8B8B-F244-AF5B-DAE7D78725FD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5F5A0F-AD04-6245-AFE4-1901BF5B41E0}"/>
                </a:ext>
              </a:extLst>
            </p:cNvPr>
            <p:cNvSpPr txBox="1"/>
            <p:nvPr/>
          </p:nvSpPr>
          <p:spPr>
            <a:xfrm>
              <a:off x="3528590" y="1972545"/>
              <a:ext cx="1062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Slantness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F7BDB-7706-6142-A76F-1347CE2F9CCF}"/>
              </a:ext>
            </a:extLst>
          </p:cNvPr>
          <p:cNvGrpSpPr/>
          <p:nvPr/>
        </p:nvGrpSpPr>
        <p:grpSpPr>
          <a:xfrm>
            <a:off x="2014856" y="1265967"/>
            <a:ext cx="1459629" cy="643943"/>
            <a:chOff x="3302767" y="1835240"/>
            <a:chExt cx="1459629" cy="64394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C0203EC-88B7-B74A-AB87-6A0B9CC62F02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535AF8-E57A-824F-95DE-8F51AECA5779}"/>
                </a:ext>
              </a:extLst>
            </p:cNvPr>
            <p:cNvSpPr txBox="1"/>
            <p:nvPr/>
          </p:nvSpPr>
          <p:spPr>
            <a:xfrm>
              <a:off x="3376504" y="1972545"/>
              <a:ext cx="1368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Is Lowercase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B04F97-C0C6-3648-A289-B87097A1844D}"/>
              </a:ext>
            </a:extLst>
          </p:cNvPr>
          <p:cNvGrpSpPr/>
          <p:nvPr/>
        </p:nvGrpSpPr>
        <p:grpSpPr>
          <a:xfrm>
            <a:off x="2050766" y="2612737"/>
            <a:ext cx="1525736" cy="643943"/>
            <a:chOff x="3302767" y="1835240"/>
            <a:chExt cx="1525736" cy="64394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F1E81DA-D5B5-AC48-860F-B4ACE47A26D8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E673F-297B-644D-B159-277624556E90}"/>
                </a:ext>
              </a:extLst>
            </p:cNvPr>
            <p:cNvSpPr txBox="1"/>
            <p:nvPr/>
          </p:nvSpPr>
          <p:spPr>
            <a:xfrm>
              <a:off x="3394136" y="1972545"/>
              <a:ext cx="14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Is Continuous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09980C-1F6F-924E-BE7C-9AF421806889}"/>
              </a:ext>
            </a:extLst>
          </p:cNvPr>
          <p:cNvGrpSpPr/>
          <p:nvPr/>
        </p:nvGrpSpPr>
        <p:grpSpPr>
          <a:xfrm>
            <a:off x="10416707" y="3698172"/>
            <a:ext cx="1459629" cy="643943"/>
            <a:chOff x="3302767" y="1835240"/>
            <a:chExt cx="1459629" cy="64394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E887288-9688-CF42-92E5-EBF6F22404CE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362A4F-89EE-B543-ABE2-BD6FE933F9EE}"/>
                </a:ext>
              </a:extLst>
            </p:cNvPr>
            <p:cNvSpPr txBox="1"/>
            <p:nvPr/>
          </p:nvSpPr>
          <p:spPr>
            <a:xfrm>
              <a:off x="3745710" y="1972545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Tilt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2D6EC2-E610-EB45-9EBF-A1BCE8F8E330}"/>
              </a:ext>
            </a:extLst>
          </p:cNvPr>
          <p:cNvGrpSpPr/>
          <p:nvPr/>
        </p:nvGrpSpPr>
        <p:grpSpPr>
          <a:xfrm>
            <a:off x="2096032" y="4588605"/>
            <a:ext cx="1480470" cy="643943"/>
            <a:chOff x="3302767" y="1835240"/>
            <a:chExt cx="1480470" cy="64394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47A349-750C-4547-9DC9-6B67C37CBBB9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899948-FE09-D343-9E62-E3A92FCAF8B0}"/>
                </a:ext>
              </a:extLst>
            </p:cNvPr>
            <p:cNvSpPr txBox="1"/>
            <p:nvPr/>
          </p:nvSpPr>
          <p:spPr>
            <a:xfrm>
              <a:off x="3302767" y="1969967"/>
              <a:ext cx="1480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Entry Stroke 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CD3ACD-2456-D341-B2C0-9A14BBF8E1B9}"/>
              </a:ext>
            </a:extLst>
          </p:cNvPr>
          <p:cNvGrpSpPr/>
          <p:nvPr/>
        </p:nvGrpSpPr>
        <p:grpSpPr>
          <a:xfrm>
            <a:off x="289083" y="4605164"/>
            <a:ext cx="1459629" cy="643943"/>
            <a:chOff x="3302767" y="1835240"/>
            <a:chExt cx="1459629" cy="64394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A2C38ED-7BC6-4946-8548-EDB232152645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3A84C7-430B-7942-A53D-2C00A7FCCF81}"/>
                </a:ext>
              </a:extLst>
            </p:cNvPr>
            <p:cNvSpPr txBox="1"/>
            <p:nvPr/>
          </p:nvSpPr>
          <p:spPr>
            <a:xfrm>
              <a:off x="3516895" y="1972545"/>
              <a:ext cx="1036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Staff of 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8E3E53-29B1-874F-86AF-C43FEBADB8DB}"/>
              </a:ext>
            </a:extLst>
          </p:cNvPr>
          <p:cNvGrpSpPr/>
          <p:nvPr/>
        </p:nvGrpSpPr>
        <p:grpSpPr>
          <a:xfrm>
            <a:off x="6047426" y="5679232"/>
            <a:ext cx="1566198" cy="643943"/>
            <a:chOff x="3276157" y="1835240"/>
            <a:chExt cx="1566198" cy="64394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BF29FBE-F1A2-E142-BF55-5003BA73AF6E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F72B05-10AF-7B44-BBDF-FDAD5A418BC3}"/>
                </a:ext>
              </a:extLst>
            </p:cNvPr>
            <p:cNvSpPr txBox="1"/>
            <p:nvPr/>
          </p:nvSpPr>
          <p:spPr>
            <a:xfrm>
              <a:off x="3276157" y="1979062"/>
              <a:ext cx="1566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Formation of 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6A088B-D007-3C4B-9BF3-46B559B32E85}"/>
              </a:ext>
            </a:extLst>
          </p:cNvPr>
          <p:cNvGrpSpPr/>
          <p:nvPr/>
        </p:nvGrpSpPr>
        <p:grpSpPr>
          <a:xfrm>
            <a:off x="3918258" y="5679232"/>
            <a:ext cx="1459629" cy="643943"/>
            <a:chOff x="3302767" y="1835240"/>
            <a:chExt cx="1459629" cy="64394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90C9926-ED18-B14E-A3E1-1D70484FA080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FCF8901-E5ED-FD4F-9DF3-26AD41D95F33}"/>
                </a:ext>
              </a:extLst>
            </p:cNvPr>
            <p:cNvSpPr txBox="1"/>
            <p:nvPr/>
          </p:nvSpPr>
          <p:spPr>
            <a:xfrm>
              <a:off x="3507564" y="1963489"/>
              <a:ext cx="1036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Staff of 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374ABE-C717-BF42-B11A-99142338D0E1}"/>
              </a:ext>
            </a:extLst>
          </p:cNvPr>
          <p:cNvGrpSpPr/>
          <p:nvPr/>
        </p:nvGrpSpPr>
        <p:grpSpPr>
          <a:xfrm>
            <a:off x="2104367" y="5686580"/>
            <a:ext cx="1459629" cy="643943"/>
            <a:chOff x="3302767" y="1835240"/>
            <a:chExt cx="1459629" cy="643943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3B41E3-34F8-D044-A87D-A908E9D0C709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1644CB4-784A-1D40-8CFB-F100B63698A9}"/>
                </a:ext>
              </a:extLst>
            </p:cNvPr>
            <p:cNvSpPr txBox="1"/>
            <p:nvPr/>
          </p:nvSpPr>
          <p:spPr>
            <a:xfrm>
              <a:off x="3333966" y="1979014"/>
              <a:ext cx="133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Exit Stroke d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645199-BCB6-5248-92DA-E49D31468524}"/>
              </a:ext>
            </a:extLst>
          </p:cNvPr>
          <p:cNvGrpSpPr/>
          <p:nvPr/>
        </p:nvGrpSpPr>
        <p:grpSpPr>
          <a:xfrm>
            <a:off x="4930829" y="4142978"/>
            <a:ext cx="1775583" cy="643943"/>
            <a:chOff x="3302767" y="1835240"/>
            <a:chExt cx="1775583" cy="64394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EC7904B-DAA1-AD41-9636-5E61A484B285}"/>
                </a:ext>
              </a:extLst>
            </p:cNvPr>
            <p:cNvSpPr/>
            <p:nvPr/>
          </p:nvSpPr>
          <p:spPr>
            <a:xfrm>
              <a:off x="3302767" y="1835240"/>
              <a:ext cx="1775583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CF81E8-854A-DA42-974E-B020E68FB057}"/>
                </a:ext>
              </a:extLst>
            </p:cNvPr>
            <p:cNvSpPr txBox="1"/>
            <p:nvPr/>
          </p:nvSpPr>
          <p:spPr>
            <a:xfrm>
              <a:off x="3333966" y="1979014"/>
              <a:ext cx="171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Word Formation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8A1710E-4002-AE42-8080-6B54C42AEF07}"/>
              </a:ext>
            </a:extLst>
          </p:cNvPr>
          <p:cNvGrpSpPr/>
          <p:nvPr/>
        </p:nvGrpSpPr>
        <p:grpSpPr>
          <a:xfrm>
            <a:off x="7108830" y="4107212"/>
            <a:ext cx="1766751" cy="643943"/>
            <a:chOff x="3302766" y="1835240"/>
            <a:chExt cx="1766751" cy="64394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04217F0-8047-2F48-996A-50680808D0EF}"/>
                </a:ext>
              </a:extLst>
            </p:cNvPr>
            <p:cNvSpPr/>
            <p:nvPr/>
          </p:nvSpPr>
          <p:spPr>
            <a:xfrm>
              <a:off x="3302766" y="1835240"/>
              <a:ext cx="1766751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50FCA8-2B11-654B-BDAA-8BC89BE9F3D6}"/>
                </a:ext>
              </a:extLst>
            </p:cNvPr>
            <p:cNvSpPr txBox="1"/>
            <p:nvPr/>
          </p:nvSpPr>
          <p:spPr>
            <a:xfrm>
              <a:off x="3606457" y="1972545"/>
              <a:ext cx="1139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Constancy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40E7CF-5F53-784E-B282-46666EE08457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 flipH="1">
            <a:off x="9416025" y="1927663"/>
            <a:ext cx="636135" cy="6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FB7FF8-62BE-4140-93B6-680DFECD32D6}"/>
              </a:ext>
            </a:extLst>
          </p:cNvPr>
          <p:cNvCxnSpPr>
            <a:cxnSpLocks/>
            <a:stCxn id="4" idx="4"/>
            <a:endCxn id="17" idx="0"/>
          </p:cNvCxnSpPr>
          <p:nvPr/>
        </p:nvCxnSpPr>
        <p:spPr>
          <a:xfrm>
            <a:off x="10052160" y="1927663"/>
            <a:ext cx="1067119" cy="61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91B8203-A6AA-CD40-B5AF-E8CD583A83B3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 flipH="1">
            <a:off x="6814812" y="1887331"/>
            <a:ext cx="1448" cy="69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595B217-0D9E-354C-9049-F7C46999E56B}"/>
              </a:ext>
            </a:extLst>
          </p:cNvPr>
          <p:cNvCxnSpPr>
            <a:cxnSpLocks/>
            <a:stCxn id="11" idx="4"/>
            <a:endCxn id="53" idx="0"/>
          </p:cNvCxnSpPr>
          <p:nvPr/>
        </p:nvCxnSpPr>
        <p:spPr>
          <a:xfrm>
            <a:off x="6814812" y="3221532"/>
            <a:ext cx="1177394" cy="88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A0D01C-E170-FD44-88EC-59102E4E703F}"/>
              </a:ext>
            </a:extLst>
          </p:cNvPr>
          <p:cNvCxnSpPr>
            <a:cxnSpLocks/>
            <a:stCxn id="11" idx="4"/>
            <a:endCxn id="44" idx="0"/>
          </p:cNvCxnSpPr>
          <p:nvPr/>
        </p:nvCxnSpPr>
        <p:spPr>
          <a:xfrm flipH="1">
            <a:off x="5818621" y="3221532"/>
            <a:ext cx="996191" cy="92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06F63A1-F0C6-2A43-8D10-0F2219F93ED5}"/>
              </a:ext>
            </a:extLst>
          </p:cNvPr>
          <p:cNvCxnSpPr>
            <a:cxnSpLocks/>
            <a:stCxn id="23" idx="4"/>
            <a:endCxn id="29" idx="0"/>
          </p:cNvCxnSpPr>
          <p:nvPr/>
        </p:nvCxnSpPr>
        <p:spPr>
          <a:xfrm>
            <a:off x="2780581" y="3256680"/>
            <a:ext cx="45266" cy="133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868547-AC42-E54D-9661-ACDDDC1B8AE6}"/>
              </a:ext>
            </a:extLst>
          </p:cNvPr>
          <p:cNvCxnSpPr>
            <a:cxnSpLocks/>
            <a:stCxn id="23" idx="4"/>
            <a:endCxn id="32" idx="0"/>
          </p:cNvCxnSpPr>
          <p:nvPr/>
        </p:nvCxnSpPr>
        <p:spPr>
          <a:xfrm flipH="1">
            <a:off x="1018898" y="3256680"/>
            <a:ext cx="1761683" cy="134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8F90020-E597-564C-B99F-92172EBB275C}"/>
              </a:ext>
            </a:extLst>
          </p:cNvPr>
          <p:cNvCxnSpPr>
            <a:cxnSpLocks/>
            <a:stCxn id="23" idx="4"/>
            <a:endCxn id="38" idx="0"/>
          </p:cNvCxnSpPr>
          <p:nvPr/>
        </p:nvCxnSpPr>
        <p:spPr>
          <a:xfrm>
            <a:off x="2780581" y="3256680"/>
            <a:ext cx="1867492" cy="2422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C1F6745-8A53-FF41-B014-0D8D8D6BA483}"/>
              </a:ext>
            </a:extLst>
          </p:cNvPr>
          <p:cNvCxnSpPr>
            <a:cxnSpLocks/>
            <a:stCxn id="20" idx="4"/>
            <a:endCxn id="23" idx="0"/>
          </p:cNvCxnSpPr>
          <p:nvPr/>
        </p:nvCxnSpPr>
        <p:spPr>
          <a:xfrm>
            <a:off x="2744671" y="1909910"/>
            <a:ext cx="35910" cy="70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F406773-0747-D04B-8D66-B3E251CA5CF2}"/>
              </a:ext>
            </a:extLst>
          </p:cNvPr>
          <p:cNvCxnSpPr>
            <a:cxnSpLocks/>
            <a:stCxn id="17" idx="4"/>
            <a:endCxn id="26" idx="0"/>
          </p:cNvCxnSpPr>
          <p:nvPr/>
        </p:nvCxnSpPr>
        <p:spPr>
          <a:xfrm>
            <a:off x="11119279" y="3188026"/>
            <a:ext cx="27243" cy="51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38DE2AA-FAC4-8340-B040-F1A00607C1BE}"/>
              </a:ext>
            </a:extLst>
          </p:cNvPr>
          <p:cNvCxnSpPr>
            <a:cxnSpLocks/>
            <a:stCxn id="44" idx="4"/>
            <a:endCxn id="35" idx="0"/>
          </p:cNvCxnSpPr>
          <p:nvPr/>
        </p:nvCxnSpPr>
        <p:spPr>
          <a:xfrm>
            <a:off x="5818621" y="4786921"/>
            <a:ext cx="985230" cy="89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86B18E4-8804-FD44-B59D-BBBC82FB8867}"/>
              </a:ext>
            </a:extLst>
          </p:cNvPr>
          <p:cNvCxnSpPr>
            <a:cxnSpLocks/>
            <a:stCxn id="53" idx="4"/>
            <a:endCxn id="35" idx="0"/>
          </p:cNvCxnSpPr>
          <p:nvPr/>
        </p:nvCxnSpPr>
        <p:spPr>
          <a:xfrm flipH="1">
            <a:off x="6803851" y="4751155"/>
            <a:ext cx="1188355" cy="928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C5DDF8F-B9A2-6441-9D19-AA2167619EC4}"/>
              </a:ext>
            </a:extLst>
          </p:cNvPr>
          <p:cNvCxnSpPr>
            <a:cxnSpLocks/>
            <a:stCxn id="29" idx="4"/>
            <a:endCxn id="41" idx="0"/>
          </p:cNvCxnSpPr>
          <p:nvPr/>
        </p:nvCxnSpPr>
        <p:spPr>
          <a:xfrm>
            <a:off x="2825847" y="5232548"/>
            <a:ext cx="8335" cy="45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6C4D5D8-B5EE-9347-B213-0E42D040FDA5}"/>
              </a:ext>
            </a:extLst>
          </p:cNvPr>
          <p:cNvCxnSpPr>
            <a:cxnSpLocks/>
            <a:stCxn id="36" idx="1"/>
            <a:endCxn id="38" idx="6"/>
          </p:cNvCxnSpPr>
          <p:nvPr/>
        </p:nvCxnSpPr>
        <p:spPr>
          <a:xfrm flipH="1" flipV="1">
            <a:off x="5377887" y="6001204"/>
            <a:ext cx="669539" cy="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9140B5B-3244-5049-A40A-4AD836C5EF68}"/>
              </a:ext>
            </a:extLst>
          </p:cNvPr>
          <p:cNvCxnSpPr>
            <a:cxnSpLocks/>
            <a:stCxn id="9" idx="1"/>
            <a:endCxn id="11" idx="6"/>
          </p:cNvCxnSpPr>
          <p:nvPr/>
        </p:nvCxnSpPr>
        <p:spPr>
          <a:xfrm flipH="1">
            <a:off x="7544626" y="2892635"/>
            <a:ext cx="1174445" cy="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F6B39E1-4DF9-754B-B036-56E6BBF46E43}"/>
              </a:ext>
            </a:extLst>
          </p:cNvPr>
          <p:cNvCxnSpPr>
            <a:cxnSpLocks/>
            <a:stCxn id="38" idx="2"/>
            <a:endCxn id="41" idx="6"/>
          </p:cNvCxnSpPr>
          <p:nvPr/>
        </p:nvCxnSpPr>
        <p:spPr>
          <a:xfrm flipH="1">
            <a:off x="3563996" y="6001204"/>
            <a:ext cx="354262" cy="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632833D-7193-3A4E-B2BC-AC40D4264EDF}"/>
              </a:ext>
            </a:extLst>
          </p:cNvPr>
          <p:cNvCxnSpPr>
            <a:cxnSpLocks/>
            <a:stCxn id="41" idx="2"/>
            <a:endCxn id="32" idx="4"/>
          </p:cNvCxnSpPr>
          <p:nvPr/>
        </p:nvCxnSpPr>
        <p:spPr>
          <a:xfrm flipH="1" flipV="1">
            <a:off x="1018898" y="5249107"/>
            <a:ext cx="1085469" cy="75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58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4B3C2550-2547-5C48-A982-D2799811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088" y="955621"/>
            <a:ext cx="1225176" cy="122517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15AF69C-7ED7-6140-96CC-77092D99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050" y="811847"/>
            <a:ext cx="1225176" cy="1225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3BE5-5766-3943-AC7A-AE7EE3E2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36" y="6838"/>
            <a:ext cx="10515600" cy="1325563"/>
          </a:xfrm>
        </p:spPr>
        <p:txBody>
          <a:bodyPr/>
          <a:lstStyle/>
          <a:p>
            <a:r>
              <a:rPr lang="en-US" dirty="0"/>
              <a:t>PGM Handwriting Verification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1BC21-2313-8442-A6E2-D4944FBAD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35" y="2180797"/>
            <a:ext cx="5428007" cy="2615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1640877-C6CD-A14E-B47C-D224C208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260" y="2166242"/>
            <a:ext cx="5428006" cy="26153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588B969-56C8-C249-B99E-8E2AB64B0309}"/>
              </a:ext>
            </a:extLst>
          </p:cNvPr>
          <p:cNvGrpSpPr/>
          <p:nvPr/>
        </p:nvGrpSpPr>
        <p:grpSpPr>
          <a:xfrm>
            <a:off x="5366185" y="5452447"/>
            <a:ext cx="1459629" cy="643943"/>
            <a:chOff x="3302767" y="1835240"/>
            <a:chExt cx="1459629" cy="643943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D4801A8-903A-8A46-A195-9FE3E3E8B7B8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8D80EA4-9F3D-F74D-9E67-E68171D66CB5}"/>
                </a:ext>
              </a:extLst>
            </p:cNvPr>
            <p:cNvSpPr txBox="1"/>
            <p:nvPr/>
          </p:nvSpPr>
          <p:spPr>
            <a:xfrm>
              <a:off x="3333966" y="1979014"/>
              <a:ext cx="1378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Verifier node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5421F8C-B020-C34C-A2EC-05A1FDB33B0A}"/>
              </a:ext>
            </a:extLst>
          </p:cNvPr>
          <p:cNvCxnSpPr>
            <a:cxnSpLocks/>
            <a:stCxn id="3" idx="2"/>
            <a:endCxn id="68" idx="0"/>
          </p:cNvCxnSpPr>
          <p:nvPr/>
        </p:nvCxnSpPr>
        <p:spPr>
          <a:xfrm>
            <a:off x="3084639" y="4796109"/>
            <a:ext cx="3011361" cy="65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1CB7D7A-9DA1-0342-9BDE-7144699A79A2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 flipH="1">
            <a:off x="6096000" y="4781554"/>
            <a:ext cx="2974263" cy="67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8CECE39-F603-2449-954D-3DB153B1D6D8}"/>
              </a:ext>
            </a:extLst>
          </p:cNvPr>
          <p:cNvSpPr txBox="1"/>
          <p:nvPr/>
        </p:nvSpPr>
        <p:spPr>
          <a:xfrm>
            <a:off x="1477943" y="1796064"/>
            <a:ext cx="388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Questioned handwritten “AND” Sample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F3FDB2C-D7AB-3A49-9951-969709DBEACE}"/>
              </a:ext>
            </a:extLst>
          </p:cNvPr>
          <p:cNvSpPr txBox="1"/>
          <p:nvPr/>
        </p:nvSpPr>
        <p:spPr>
          <a:xfrm>
            <a:off x="7583131" y="1796064"/>
            <a:ext cx="343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handwritten “AND” Sample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5A2663-3017-9B44-9088-8347C36B3970}"/>
              </a:ext>
            </a:extLst>
          </p:cNvPr>
          <p:cNvSpPr txBox="1"/>
          <p:nvPr/>
        </p:nvSpPr>
        <p:spPr>
          <a:xfrm>
            <a:off x="8076915" y="5312753"/>
            <a:ext cx="2581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--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--%</a:t>
            </a:r>
          </a:p>
        </p:txBody>
      </p:sp>
    </p:spTree>
    <p:extLst>
      <p:ext uri="{BB962C8B-B14F-4D97-AF65-F5344CB8AC3E}">
        <p14:creationId xmlns:p14="http://schemas.microsoft.com/office/powerpoint/2010/main" val="285446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3BE5-5766-3943-AC7A-AE7EE3E2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36" y="6838"/>
            <a:ext cx="11105794" cy="1325563"/>
          </a:xfrm>
        </p:spPr>
        <p:txBody>
          <a:bodyPr/>
          <a:lstStyle/>
          <a:p>
            <a:r>
              <a:rPr lang="en-US" dirty="0"/>
              <a:t>Logistic Regression for Handwriting Verification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8E3E53-29B1-874F-86AF-C43FEBADB8DB}"/>
              </a:ext>
            </a:extLst>
          </p:cNvPr>
          <p:cNvGrpSpPr/>
          <p:nvPr/>
        </p:nvGrpSpPr>
        <p:grpSpPr>
          <a:xfrm>
            <a:off x="2334972" y="11043262"/>
            <a:ext cx="1566198" cy="643943"/>
            <a:chOff x="3276157" y="1835240"/>
            <a:chExt cx="1566198" cy="64394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BF29FBE-F1A2-E142-BF55-5003BA73AF6E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F72B05-10AF-7B44-BBDF-FDAD5A418BC3}"/>
                </a:ext>
              </a:extLst>
            </p:cNvPr>
            <p:cNvSpPr txBox="1"/>
            <p:nvPr/>
          </p:nvSpPr>
          <p:spPr>
            <a:xfrm>
              <a:off x="3276157" y="1979062"/>
              <a:ext cx="1566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Formation of n</a:t>
              </a:r>
            </a:p>
          </p:txBody>
        </p: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FA6C32AB-51BB-2348-AE1E-3BF01128E78C}"/>
              </a:ext>
            </a:extLst>
          </p:cNvPr>
          <p:cNvSpPr txBox="1"/>
          <p:nvPr/>
        </p:nvSpPr>
        <p:spPr>
          <a:xfrm>
            <a:off x="8080151" y="5110729"/>
            <a:ext cx="25632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--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--%</a:t>
            </a: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020411F-291C-4E41-8279-290723D3A693}"/>
              </a:ext>
            </a:extLst>
          </p:cNvPr>
          <p:cNvCxnSpPr>
            <a:cxnSpLocks/>
            <a:endCxn id="333" idx="2"/>
          </p:cNvCxnSpPr>
          <p:nvPr/>
        </p:nvCxnSpPr>
        <p:spPr>
          <a:xfrm>
            <a:off x="4086857" y="2401410"/>
            <a:ext cx="2658578" cy="63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1A35DCC5-E60D-F541-AC21-2DAE1373EFC6}"/>
              </a:ext>
            </a:extLst>
          </p:cNvPr>
          <p:cNvCxnSpPr>
            <a:cxnSpLocks/>
            <a:endCxn id="333" idx="2"/>
          </p:cNvCxnSpPr>
          <p:nvPr/>
        </p:nvCxnSpPr>
        <p:spPr>
          <a:xfrm>
            <a:off x="4086857" y="2728262"/>
            <a:ext cx="2658578" cy="308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347A9D3B-3FD0-1B42-9FFC-BDCE59FB3D3A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4086857" y="3036379"/>
            <a:ext cx="2658578" cy="36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429D86FC-489F-8B41-B97E-B66E059EE275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4102540" y="3036379"/>
            <a:ext cx="2642895" cy="39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85B0A00-F129-524B-B70D-1425DC3470FE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4102540" y="3036379"/>
            <a:ext cx="2642895" cy="771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2A25C00-58A6-0540-96DA-F6017D04CB3F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4102540" y="3036379"/>
            <a:ext cx="2642895" cy="114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C61A0459-8F62-3844-99D6-5856AD4D32F5}"/>
              </a:ext>
            </a:extLst>
          </p:cNvPr>
          <p:cNvCxnSpPr>
            <a:cxnSpLocks/>
          </p:cNvCxnSpPr>
          <p:nvPr/>
        </p:nvCxnSpPr>
        <p:spPr>
          <a:xfrm flipV="1">
            <a:off x="4102540" y="3036379"/>
            <a:ext cx="2642895" cy="1518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D0B8DD-037F-4849-A3F3-66F22AD41CDB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4102540" y="3036379"/>
            <a:ext cx="2642895" cy="186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39147B17-FF25-A540-B788-25EAACDA1620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4102540" y="3036379"/>
            <a:ext cx="2642895" cy="228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B748458D-DD89-9F48-8E00-712E91D5D802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4102540" y="3036379"/>
            <a:ext cx="2642895" cy="268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266C0069-5724-9547-9D8F-6F88FCE9B2CD}"/>
              </a:ext>
            </a:extLst>
          </p:cNvPr>
          <p:cNvCxnSpPr>
            <a:cxnSpLocks/>
            <a:endCxn id="333" idx="2"/>
          </p:cNvCxnSpPr>
          <p:nvPr/>
        </p:nvCxnSpPr>
        <p:spPr>
          <a:xfrm>
            <a:off x="4086857" y="1999214"/>
            <a:ext cx="2658578" cy="103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6AB2CED6-1FFC-7545-9443-2EF07BA9FF21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4102540" y="3036379"/>
            <a:ext cx="2642895" cy="3009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11B7FD9A-2D81-A743-A476-736CBC09ACF2}"/>
              </a:ext>
            </a:extLst>
          </p:cNvPr>
          <p:cNvCxnSpPr>
            <a:cxnSpLocks/>
            <a:endCxn id="333" idx="2"/>
          </p:cNvCxnSpPr>
          <p:nvPr/>
        </p:nvCxnSpPr>
        <p:spPr>
          <a:xfrm>
            <a:off x="4086857" y="1589645"/>
            <a:ext cx="2658578" cy="144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B6E6D946-3467-3643-B77A-6AB300B8ADF1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4102540" y="3036379"/>
            <a:ext cx="2642895" cy="339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6BBBC1E-18D4-C647-B6CB-8E5D0A751E6D}"/>
              </a:ext>
            </a:extLst>
          </p:cNvPr>
          <p:cNvCxnSpPr>
            <a:cxnSpLocks/>
            <a:endCxn id="333" idx="2"/>
          </p:cNvCxnSpPr>
          <p:nvPr/>
        </p:nvCxnSpPr>
        <p:spPr>
          <a:xfrm>
            <a:off x="4086857" y="1263884"/>
            <a:ext cx="2658578" cy="17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1" name="Picture 280">
            <a:extLst>
              <a:ext uri="{FF2B5EF4-FFF2-40B4-BE49-F238E27FC236}">
                <a16:creationId xmlns:a16="http://schemas.microsoft.com/office/drawing/2014/main" id="{D34F4471-1B20-664C-B4C9-A5C52DBB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81" y="1277919"/>
            <a:ext cx="1225176" cy="1225176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A076DF2B-6C0D-BA4C-BBBB-D896CEE0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60" y="3955950"/>
            <a:ext cx="1225176" cy="1225176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0C9EC94E-DA4C-6E46-83BD-5D482BFB381F}"/>
              </a:ext>
            </a:extLst>
          </p:cNvPr>
          <p:cNvSpPr txBox="1"/>
          <p:nvPr/>
        </p:nvSpPr>
        <p:spPr>
          <a:xfrm>
            <a:off x="1548647" y="2271743"/>
            <a:ext cx="1341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Questioned handwritten “AND” Sample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C740A150-BCB6-2B4E-BDDD-FCAE9170E70B}"/>
              </a:ext>
            </a:extLst>
          </p:cNvPr>
          <p:cNvSpPr txBox="1"/>
          <p:nvPr/>
        </p:nvSpPr>
        <p:spPr>
          <a:xfrm>
            <a:off x="1548647" y="4701869"/>
            <a:ext cx="1341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Known handwritten “AND” Sample</a:t>
            </a:r>
          </a:p>
        </p:txBody>
      </p:sp>
      <p:pic>
        <p:nvPicPr>
          <p:cNvPr id="285" name="Picture 284">
            <a:extLst>
              <a:ext uri="{FF2B5EF4-FFF2-40B4-BE49-F238E27FC236}">
                <a16:creationId xmlns:a16="http://schemas.microsoft.com/office/drawing/2014/main" id="{2EBE7D77-8263-6146-8513-5C8CD9580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10" y="1068191"/>
            <a:ext cx="874511" cy="2632107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53E5BBE6-4B40-434E-A04E-F425B4E2F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10" y="3955950"/>
            <a:ext cx="874511" cy="2632107"/>
          </a:xfrm>
          <a:prstGeom prst="rect">
            <a:avLst/>
          </a:prstGeom>
        </p:spPr>
      </p:pic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4B01349-5E6C-DF48-B754-92E73DBDC2D4}"/>
              </a:ext>
            </a:extLst>
          </p:cNvPr>
          <p:cNvGrpSpPr/>
          <p:nvPr/>
        </p:nvGrpSpPr>
        <p:grpSpPr>
          <a:xfrm>
            <a:off x="6745435" y="2713213"/>
            <a:ext cx="1721914" cy="646331"/>
            <a:chOff x="3302767" y="1832852"/>
            <a:chExt cx="1721914" cy="646331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5D322A5E-9AEC-1849-AD1B-EFD2C2551A7F}"/>
                </a:ext>
              </a:extLst>
            </p:cNvPr>
            <p:cNvSpPr/>
            <p:nvPr/>
          </p:nvSpPr>
          <p:spPr>
            <a:xfrm>
              <a:off x="3302767" y="1832852"/>
              <a:ext cx="1721914" cy="64633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B484E14-B325-6842-9485-70E3DDEDE8AC}"/>
                </a:ext>
              </a:extLst>
            </p:cNvPr>
            <p:cNvSpPr txBox="1"/>
            <p:nvPr/>
          </p:nvSpPr>
          <p:spPr>
            <a:xfrm>
              <a:off x="3437049" y="1972545"/>
              <a:ext cx="134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Same Writer</a:t>
              </a: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83EAEF1B-8425-7444-AFD9-5DECA10A59D3}"/>
              </a:ext>
            </a:extLst>
          </p:cNvPr>
          <p:cNvGrpSpPr/>
          <p:nvPr/>
        </p:nvGrpSpPr>
        <p:grpSpPr>
          <a:xfrm>
            <a:off x="6767829" y="3700298"/>
            <a:ext cx="1721914" cy="643781"/>
            <a:chOff x="3302767" y="1835240"/>
            <a:chExt cx="1721914" cy="643781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A84756C1-01E8-8043-8745-1339C5E9B224}"/>
                </a:ext>
              </a:extLst>
            </p:cNvPr>
            <p:cNvSpPr/>
            <p:nvPr/>
          </p:nvSpPr>
          <p:spPr>
            <a:xfrm>
              <a:off x="3302767" y="1835240"/>
              <a:ext cx="1721914" cy="64378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A33B82B3-6B2A-3D40-9DDC-F21DCE8F4992}"/>
                </a:ext>
              </a:extLst>
            </p:cNvPr>
            <p:cNvSpPr txBox="1"/>
            <p:nvPr/>
          </p:nvSpPr>
          <p:spPr>
            <a:xfrm>
              <a:off x="3366407" y="1988222"/>
              <a:ext cx="1658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Different Writer</a:t>
              </a:r>
            </a:p>
          </p:txBody>
        </p:sp>
      </p:grp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7B8CDC67-AFA4-044B-BED0-33C8F9D6976B}"/>
              </a:ext>
            </a:extLst>
          </p:cNvPr>
          <p:cNvCxnSpPr>
            <a:cxnSpLocks/>
          </p:cNvCxnSpPr>
          <p:nvPr/>
        </p:nvCxnSpPr>
        <p:spPr>
          <a:xfrm>
            <a:off x="4102540" y="2418294"/>
            <a:ext cx="2665289" cy="1625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DE8DD89E-ED94-B243-98BE-83F92AB0F212}"/>
              </a:ext>
            </a:extLst>
          </p:cNvPr>
          <p:cNvCxnSpPr>
            <a:cxnSpLocks/>
          </p:cNvCxnSpPr>
          <p:nvPr/>
        </p:nvCxnSpPr>
        <p:spPr>
          <a:xfrm>
            <a:off x="4109251" y="2752460"/>
            <a:ext cx="2658578" cy="1291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CFF227EA-2871-BC4F-BB6D-DDE16480E940}"/>
              </a:ext>
            </a:extLst>
          </p:cNvPr>
          <p:cNvCxnSpPr>
            <a:cxnSpLocks/>
          </p:cNvCxnSpPr>
          <p:nvPr/>
        </p:nvCxnSpPr>
        <p:spPr>
          <a:xfrm>
            <a:off x="4109251" y="3073231"/>
            <a:ext cx="2658578" cy="97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6EF6508D-E568-8E48-B114-8C3A0044732B}"/>
              </a:ext>
            </a:extLst>
          </p:cNvPr>
          <p:cNvCxnSpPr>
            <a:cxnSpLocks/>
          </p:cNvCxnSpPr>
          <p:nvPr/>
        </p:nvCxnSpPr>
        <p:spPr>
          <a:xfrm>
            <a:off x="4109251" y="3483960"/>
            <a:ext cx="2658578" cy="560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707248DB-78FD-F348-91AE-BA90F4FDBD5D}"/>
              </a:ext>
            </a:extLst>
          </p:cNvPr>
          <p:cNvCxnSpPr>
            <a:cxnSpLocks/>
          </p:cNvCxnSpPr>
          <p:nvPr/>
        </p:nvCxnSpPr>
        <p:spPr>
          <a:xfrm>
            <a:off x="4102540" y="3838928"/>
            <a:ext cx="2665289" cy="205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1C7CC872-5607-6C42-B83B-04F4EAC3984D}"/>
              </a:ext>
            </a:extLst>
          </p:cNvPr>
          <p:cNvCxnSpPr>
            <a:cxnSpLocks/>
          </p:cNvCxnSpPr>
          <p:nvPr/>
        </p:nvCxnSpPr>
        <p:spPr>
          <a:xfrm flipV="1">
            <a:off x="4102540" y="4044238"/>
            <a:ext cx="2665289" cy="16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27781A06-867B-3A40-91FB-1895E98AFFF4}"/>
              </a:ext>
            </a:extLst>
          </p:cNvPr>
          <p:cNvCxnSpPr>
            <a:cxnSpLocks/>
          </p:cNvCxnSpPr>
          <p:nvPr/>
        </p:nvCxnSpPr>
        <p:spPr>
          <a:xfrm flipV="1">
            <a:off x="4102540" y="4044239"/>
            <a:ext cx="2665289" cy="53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A111C081-EECF-174D-A5D7-5869AD5C50E8}"/>
              </a:ext>
            </a:extLst>
          </p:cNvPr>
          <p:cNvCxnSpPr>
            <a:cxnSpLocks/>
          </p:cNvCxnSpPr>
          <p:nvPr/>
        </p:nvCxnSpPr>
        <p:spPr>
          <a:xfrm flipV="1">
            <a:off x="4109251" y="4044238"/>
            <a:ext cx="2658578" cy="88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1FA36AEE-9638-F54A-825E-68F276A99F5C}"/>
              </a:ext>
            </a:extLst>
          </p:cNvPr>
          <p:cNvCxnSpPr>
            <a:cxnSpLocks/>
          </p:cNvCxnSpPr>
          <p:nvPr/>
        </p:nvCxnSpPr>
        <p:spPr>
          <a:xfrm flipV="1">
            <a:off x="4086857" y="4044238"/>
            <a:ext cx="2680972" cy="1264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0122BAB5-1C08-1B4C-9633-2291C7634E10}"/>
              </a:ext>
            </a:extLst>
          </p:cNvPr>
          <p:cNvCxnSpPr>
            <a:cxnSpLocks/>
          </p:cNvCxnSpPr>
          <p:nvPr/>
        </p:nvCxnSpPr>
        <p:spPr>
          <a:xfrm flipV="1">
            <a:off x="4086857" y="4044238"/>
            <a:ext cx="2680972" cy="166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982A3F61-EF79-A844-A0F3-A1227235580D}"/>
              </a:ext>
            </a:extLst>
          </p:cNvPr>
          <p:cNvCxnSpPr>
            <a:cxnSpLocks/>
          </p:cNvCxnSpPr>
          <p:nvPr/>
        </p:nvCxnSpPr>
        <p:spPr>
          <a:xfrm>
            <a:off x="4086857" y="2011636"/>
            <a:ext cx="2680972" cy="2032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8554EDA-0393-3F4C-BE13-EC6C058A9F18}"/>
              </a:ext>
            </a:extLst>
          </p:cNvPr>
          <p:cNvCxnSpPr>
            <a:cxnSpLocks/>
          </p:cNvCxnSpPr>
          <p:nvPr/>
        </p:nvCxnSpPr>
        <p:spPr>
          <a:xfrm flipV="1">
            <a:off x="4086857" y="4044238"/>
            <a:ext cx="2680972" cy="203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5B0467C4-0777-DF47-8E44-5A0DCB227EF8}"/>
              </a:ext>
            </a:extLst>
          </p:cNvPr>
          <p:cNvCxnSpPr>
            <a:cxnSpLocks/>
          </p:cNvCxnSpPr>
          <p:nvPr/>
        </p:nvCxnSpPr>
        <p:spPr>
          <a:xfrm>
            <a:off x="4080146" y="1596238"/>
            <a:ext cx="2687683" cy="24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6C0C97DC-D3E7-9843-B9B3-549C17BEE366}"/>
              </a:ext>
            </a:extLst>
          </p:cNvPr>
          <p:cNvCxnSpPr>
            <a:cxnSpLocks/>
          </p:cNvCxnSpPr>
          <p:nvPr/>
        </p:nvCxnSpPr>
        <p:spPr>
          <a:xfrm flipV="1">
            <a:off x="4102540" y="4044238"/>
            <a:ext cx="2665289" cy="2391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7C2F46C6-262E-DB40-A2D7-1CC08E00E7DE}"/>
              </a:ext>
            </a:extLst>
          </p:cNvPr>
          <p:cNvCxnSpPr>
            <a:cxnSpLocks/>
          </p:cNvCxnSpPr>
          <p:nvPr/>
        </p:nvCxnSpPr>
        <p:spPr>
          <a:xfrm>
            <a:off x="4086857" y="1277919"/>
            <a:ext cx="2680972" cy="276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5" name="TextBox 384">
            <a:extLst>
              <a:ext uri="{FF2B5EF4-FFF2-40B4-BE49-F238E27FC236}">
                <a16:creationId xmlns:a16="http://schemas.microsoft.com/office/drawing/2014/main" id="{DBFCCC15-05C1-2544-84DE-2E07D01A9449}"/>
              </a:ext>
            </a:extLst>
          </p:cNvPr>
          <p:cNvSpPr txBox="1"/>
          <p:nvPr/>
        </p:nvSpPr>
        <p:spPr>
          <a:xfrm>
            <a:off x="7077591" y="2107555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6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3BE5-5766-3943-AC7A-AE7EE3E23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36" y="6838"/>
            <a:ext cx="10515600" cy="1325563"/>
          </a:xfrm>
        </p:spPr>
        <p:txBody>
          <a:bodyPr/>
          <a:lstStyle/>
          <a:p>
            <a:r>
              <a:rPr lang="en-US" dirty="0"/>
              <a:t>Neural Network with 1 hidden layer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FCDE4F-D799-9249-B757-B83B591D6550}"/>
              </a:ext>
            </a:extLst>
          </p:cNvPr>
          <p:cNvGrpSpPr/>
          <p:nvPr/>
        </p:nvGrpSpPr>
        <p:grpSpPr>
          <a:xfrm>
            <a:off x="8512012" y="3143521"/>
            <a:ext cx="1721914" cy="646331"/>
            <a:chOff x="3302767" y="1832852"/>
            <a:chExt cx="1721914" cy="64633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E58C42A-0BEC-AE47-B590-7E3D000C624D}"/>
                </a:ext>
              </a:extLst>
            </p:cNvPr>
            <p:cNvSpPr/>
            <p:nvPr/>
          </p:nvSpPr>
          <p:spPr>
            <a:xfrm>
              <a:off x="3302767" y="1832852"/>
              <a:ext cx="1721914" cy="64633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E945C4-259F-2842-90D1-4F6C27F62DDD}"/>
                </a:ext>
              </a:extLst>
            </p:cNvPr>
            <p:cNvSpPr txBox="1"/>
            <p:nvPr/>
          </p:nvSpPr>
          <p:spPr>
            <a:xfrm>
              <a:off x="3437049" y="1972545"/>
              <a:ext cx="134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Same Writer</a:t>
              </a:r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D088B42-A107-FF49-8D46-C17EEED837D2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26327" y="2274024"/>
            <a:ext cx="2366494" cy="199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2E5AC45-AAAB-AD42-A7D8-93DD35124DA1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26327" y="2274024"/>
            <a:ext cx="2366494" cy="52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0576B9C-3CB1-D643-A9C0-7DC98BC8BA75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26327" y="2274024"/>
            <a:ext cx="2366494" cy="87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9382EDA-D6AB-1144-80F2-00ECA19DBEF7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42010" y="2274024"/>
            <a:ext cx="2350811" cy="1232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7E3324A-2685-534B-97AB-C70DCD514886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42010" y="2274024"/>
            <a:ext cx="2350811" cy="160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FCFDBD1-7378-2D48-A435-BF40EFE7912D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42010" y="2274024"/>
            <a:ext cx="2350811" cy="1980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9B7CBEE-9808-6542-94C5-6B889B37075B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42010" y="2274024"/>
            <a:ext cx="2350811" cy="235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5A00F5ED-5E75-9C4E-B140-FECC993BB7F7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42010" y="2274024"/>
            <a:ext cx="2350811" cy="270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89B9777-00B8-0749-B4A5-9A3D1AB875AA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42010" y="2274024"/>
            <a:ext cx="2350811" cy="311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081D0FD1-71BE-454C-BDFC-D545B89A2749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42010" y="2274024"/>
            <a:ext cx="2350811" cy="351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8F14FA6-11DF-BA4F-B4E0-B0FD4F08561F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2926327" y="2071732"/>
            <a:ext cx="2366494" cy="20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18A7B22A-3DC5-E64B-A5F8-CEBFBDBBB2E7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42010" y="2274024"/>
            <a:ext cx="2350811" cy="384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77FCB73-1288-A74F-A47E-88F9E9A9E43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2926327" y="1662163"/>
            <a:ext cx="2366494" cy="611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5833744-8FA1-5A45-A858-BF0CB3E5F373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942010" y="2274024"/>
            <a:ext cx="2350811" cy="4234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EB31118B-FE2D-0346-945C-EBC7511F473A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2926327" y="1336402"/>
            <a:ext cx="2366494" cy="93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2" name="Picture 211">
            <a:extLst>
              <a:ext uri="{FF2B5EF4-FFF2-40B4-BE49-F238E27FC236}">
                <a16:creationId xmlns:a16="http://schemas.microsoft.com/office/drawing/2014/main" id="{65189EC7-6867-7943-89C7-E462C577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1" y="1350437"/>
            <a:ext cx="1225176" cy="1225176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C463998D-1F20-BD44-A71F-B3D4A502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0" y="4028468"/>
            <a:ext cx="1225176" cy="1225176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7EDDA0CE-02A0-7846-BDC3-EDA2F7916E9E}"/>
              </a:ext>
            </a:extLst>
          </p:cNvPr>
          <p:cNvSpPr txBox="1"/>
          <p:nvPr/>
        </p:nvSpPr>
        <p:spPr>
          <a:xfrm>
            <a:off x="388117" y="2344261"/>
            <a:ext cx="1341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Questioned handwritten “AND” Sample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2FA5566-C0EE-694C-BDEB-93AF138C58CE}"/>
              </a:ext>
            </a:extLst>
          </p:cNvPr>
          <p:cNvSpPr txBox="1"/>
          <p:nvPr/>
        </p:nvSpPr>
        <p:spPr>
          <a:xfrm>
            <a:off x="388117" y="4774387"/>
            <a:ext cx="1341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</a:rPr>
              <a:t>Known handwritten “AND”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8B1E6-FEB2-FA42-99BC-9D79FD7F9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680" y="1140709"/>
            <a:ext cx="874511" cy="26321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D1505B-697F-A145-BEBD-659B311E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680" y="4028468"/>
            <a:ext cx="874511" cy="263210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88C12276-C2B8-9049-87FE-FAD6CCA8022D}"/>
              </a:ext>
            </a:extLst>
          </p:cNvPr>
          <p:cNvGrpSpPr/>
          <p:nvPr/>
        </p:nvGrpSpPr>
        <p:grpSpPr>
          <a:xfrm>
            <a:off x="8534406" y="4130606"/>
            <a:ext cx="1721914" cy="643781"/>
            <a:chOff x="3302767" y="1835240"/>
            <a:chExt cx="1721914" cy="64378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9F57DE-6A8A-BF46-A8C6-01A8A086DFC8}"/>
                </a:ext>
              </a:extLst>
            </p:cNvPr>
            <p:cNvSpPr/>
            <p:nvPr/>
          </p:nvSpPr>
          <p:spPr>
            <a:xfrm>
              <a:off x="3302767" y="1835240"/>
              <a:ext cx="1721914" cy="64378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4797BC-D868-9E40-B4FF-FEB490B365F9}"/>
                </a:ext>
              </a:extLst>
            </p:cNvPr>
            <p:cNvSpPr txBox="1"/>
            <p:nvPr/>
          </p:nvSpPr>
          <p:spPr>
            <a:xfrm>
              <a:off x="3366407" y="1988222"/>
              <a:ext cx="1658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Different Writer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6FC87F-9D30-5348-B38B-F37FC112FF75}"/>
              </a:ext>
            </a:extLst>
          </p:cNvPr>
          <p:cNvGrpSpPr/>
          <p:nvPr/>
        </p:nvGrpSpPr>
        <p:grpSpPr>
          <a:xfrm>
            <a:off x="5292821" y="1952052"/>
            <a:ext cx="1459629" cy="643943"/>
            <a:chOff x="3302767" y="1835240"/>
            <a:chExt cx="1459629" cy="6439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090F100-37C4-6E42-A43B-5F4E3B47D770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316660-029F-FF43-9EE8-2352274C0E6C}"/>
                </a:ext>
              </a:extLst>
            </p:cNvPr>
            <p:cNvSpPr txBox="1"/>
            <p:nvPr/>
          </p:nvSpPr>
          <p:spPr>
            <a:xfrm>
              <a:off x="3780680" y="1972545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h11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D870D9-FA3B-C249-BD97-D21C11899648}"/>
              </a:ext>
            </a:extLst>
          </p:cNvPr>
          <p:cNvGrpSpPr/>
          <p:nvPr/>
        </p:nvGrpSpPr>
        <p:grpSpPr>
          <a:xfrm>
            <a:off x="5292820" y="2985732"/>
            <a:ext cx="1459629" cy="643943"/>
            <a:chOff x="3302767" y="1835240"/>
            <a:chExt cx="1459629" cy="6439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A6CDFB-3F5B-2040-9138-9FF9BBCCB40E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066F16C-6994-9949-AE21-1D1CBC4FA0CF}"/>
                </a:ext>
              </a:extLst>
            </p:cNvPr>
            <p:cNvSpPr txBox="1"/>
            <p:nvPr/>
          </p:nvSpPr>
          <p:spPr>
            <a:xfrm>
              <a:off x="3780680" y="1972545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h12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045DD2F-FF95-904B-B59C-78E20991211C}"/>
              </a:ext>
            </a:extLst>
          </p:cNvPr>
          <p:cNvGrpSpPr/>
          <p:nvPr/>
        </p:nvGrpSpPr>
        <p:grpSpPr>
          <a:xfrm>
            <a:off x="5324811" y="4035728"/>
            <a:ext cx="1459629" cy="643943"/>
            <a:chOff x="3302767" y="1835240"/>
            <a:chExt cx="1459629" cy="64394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8DA0711-AD4E-8542-98E6-3811A5FF5F42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AC4053E-4A68-EC4A-B877-3EA94330BB36}"/>
                </a:ext>
              </a:extLst>
            </p:cNvPr>
            <p:cNvSpPr txBox="1"/>
            <p:nvPr/>
          </p:nvSpPr>
          <p:spPr>
            <a:xfrm>
              <a:off x="3780680" y="1972545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h13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DF5798-0425-DD4C-9F41-101DDA674D55}"/>
              </a:ext>
            </a:extLst>
          </p:cNvPr>
          <p:cNvGrpSpPr/>
          <p:nvPr/>
        </p:nvGrpSpPr>
        <p:grpSpPr>
          <a:xfrm>
            <a:off x="5341572" y="5160361"/>
            <a:ext cx="1459629" cy="643943"/>
            <a:chOff x="3302767" y="1835240"/>
            <a:chExt cx="1459629" cy="64394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0FEFDE-2E93-E14C-9D32-F84C62C18CBD}"/>
                </a:ext>
              </a:extLst>
            </p:cNvPr>
            <p:cNvSpPr/>
            <p:nvPr/>
          </p:nvSpPr>
          <p:spPr>
            <a:xfrm>
              <a:off x="3302767" y="1835240"/>
              <a:ext cx="1459629" cy="64394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i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1A95E3-1876-1F41-B78B-2602F412478E}"/>
                </a:ext>
              </a:extLst>
            </p:cNvPr>
            <p:cNvSpPr txBox="1"/>
            <p:nvPr/>
          </p:nvSpPr>
          <p:spPr>
            <a:xfrm>
              <a:off x="3780680" y="1972545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h14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EA518BC-B658-9F47-BE54-43F944692593}"/>
              </a:ext>
            </a:extLst>
          </p:cNvPr>
          <p:cNvCxnSpPr>
            <a:cxnSpLocks/>
          </p:cNvCxnSpPr>
          <p:nvPr/>
        </p:nvCxnSpPr>
        <p:spPr>
          <a:xfrm>
            <a:off x="2942010" y="2473928"/>
            <a:ext cx="2342969" cy="848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DBC1427-251A-BC4F-A88B-02FAAA9FE380}"/>
              </a:ext>
            </a:extLst>
          </p:cNvPr>
          <p:cNvCxnSpPr>
            <a:cxnSpLocks/>
          </p:cNvCxnSpPr>
          <p:nvPr/>
        </p:nvCxnSpPr>
        <p:spPr>
          <a:xfrm>
            <a:off x="2925203" y="2800780"/>
            <a:ext cx="2359776" cy="52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D9C4AA6-0FE5-A947-99F7-C8A7EBE423AC}"/>
              </a:ext>
            </a:extLst>
          </p:cNvPr>
          <p:cNvCxnSpPr>
            <a:cxnSpLocks/>
          </p:cNvCxnSpPr>
          <p:nvPr/>
        </p:nvCxnSpPr>
        <p:spPr>
          <a:xfrm>
            <a:off x="2942010" y="3145747"/>
            <a:ext cx="2342969" cy="176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8BC4595-3DDE-8341-8955-209E1D2A2CE5}"/>
              </a:ext>
            </a:extLst>
          </p:cNvPr>
          <p:cNvCxnSpPr>
            <a:cxnSpLocks/>
          </p:cNvCxnSpPr>
          <p:nvPr/>
        </p:nvCxnSpPr>
        <p:spPr>
          <a:xfrm flipV="1">
            <a:off x="2942010" y="3322154"/>
            <a:ext cx="2342969" cy="2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81BC452-3858-4446-B856-8306BD08C60B}"/>
              </a:ext>
            </a:extLst>
          </p:cNvPr>
          <p:cNvCxnSpPr>
            <a:cxnSpLocks/>
          </p:cNvCxnSpPr>
          <p:nvPr/>
        </p:nvCxnSpPr>
        <p:spPr>
          <a:xfrm flipV="1">
            <a:off x="2919616" y="3322154"/>
            <a:ext cx="2365363" cy="55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7442BE0-1B04-EB4C-A1E6-612A6CEBD7E9}"/>
              </a:ext>
            </a:extLst>
          </p:cNvPr>
          <p:cNvCxnSpPr>
            <a:cxnSpLocks/>
          </p:cNvCxnSpPr>
          <p:nvPr/>
        </p:nvCxnSpPr>
        <p:spPr>
          <a:xfrm flipV="1">
            <a:off x="2919616" y="3322154"/>
            <a:ext cx="2365363" cy="94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ECD3CAA-6B2D-1E40-B665-BC8826739DE0}"/>
              </a:ext>
            </a:extLst>
          </p:cNvPr>
          <p:cNvCxnSpPr>
            <a:cxnSpLocks/>
          </p:cNvCxnSpPr>
          <p:nvPr/>
        </p:nvCxnSpPr>
        <p:spPr>
          <a:xfrm flipV="1">
            <a:off x="2942010" y="3322154"/>
            <a:ext cx="2342969" cy="16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F6BBD7B-F570-5545-954A-D523A05AB053}"/>
              </a:ext>
            </a:extLst>
          </p:cNvPr>
          <p:cNvCxnSpPr>
            <a:cxnSpLocks/>
          </p:cNvCxnSpPr>
          <p:nvPr/>
        </p:nvCxnSpPr>
        <p:spPr>
          <a:xfrm flipV="1">
            <a:off x="2942010" y="3322154"/>
            <a:ext cx="2342969" cy="208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0F3E725-4E97-1246-88FA-C42A8E53B9F8}"/>
              </a:ext>
            </a:extLst>
          </p:cNvPr>
          <p:cNvCxnSpPr>
            <a:cxnSpLocks/>
          </p:cNvCxnSpPr>
          <p:nvPr/>
        </p:nvCxnSpPr>
        <p:spPr>
          <a:xfrm flipV="1">
            <a:off x="2942010" y="3322154"/>
            <a:ext cx="2342969" cy="248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21805A9-6782-6E42-A217-C196F7F22B6F}"/>
              </a:ext>
            </a:extLst>
          </p:cNvPr>
          <p:cNvCxnSpPr>
            <a:cxnSpLocks/>
          </p:cNvCxnSpPr>
          <p:nvPr/>
        </p:nvCxnSpPr>
        <p:spPr>
          <a:xfrm flipV="1">
            <a:off x="2942010" y="3322154"/>
            <a:ext cx="2342969" cy="282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8514F65-4BBC-F441-B45F-FAECBFCB70A9}"/>
              </a:ext>
            </a:extLst>
          </p:cNvPr>
          <p:cNvCxnSpPr>
            <a:cxnSpLocks/>
          </p:cNvCxnSpPr>
          <p:nvPr/>
        </p:nvCxnSpPr>
        <p:spPr>
          <a:xfrm>
            <a:off x="2942010" y="2089357"/>
            <a:ext cx="2342969" cy="123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BF6B9E9-A301-B642-944E-048EF57B53D7}"/>
              </a:ext>
            </a:extLst>
          </p:cNvPr>
          <p:cNvCxnSpPr>
            <a:cxnSpLocks/>
          </p:cNvCxnSpPr>
          <p:nvPr/>
        </p:nvCxnSpPr>
        <p:spPr>
          <a:xfrm flipV="1">
            <a:off x="2934168" y="3322154"/>
            <a:ext cx="2350811" cy="318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C34B7F-9444-B840-9ED0-85BFEA39FDD4}"/>
              </a:ext>
            </a:extLst>
          </p:cNvPr>
          <p:cNvCxnSpPr>
            <a:cxnSpLocks/>
          </p:cNvCxnSpPr>
          <p:nvPr/>
        </p:nvCxnSpPr>
        <p:spPr>
          <a:xfrm>
            <a:off x="2942010" y="1662163"/>
            <a:ext cx="2342969" cy="165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929709-7EE6-2849-95BB-B669410AFAEA}"/>
              </a:ext>
            </a:extLst>
          </p:cNvPr>
          <p:cNvCxnSpPr>
            <a:cxnSpLocks/>
          </p:cNvCxnSpPr>
          <p:nvPr/>
        </p:nvCxnSpPr>
        <p:spPr>
          <a:xfrm flipV="1">
            <a:off x="2925202" y="3322154"/>
            <a:ext cx="2359777" cy="1312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FC38AC3-51B3-7A4B-8793-95BCBD5E28C8}"/>
              </a:ext>
            </a:extLst>
          </p:cNvPr>
          <p:cNvCxnSpPr>
            <a:cxnSpLocks/>
          </p:cNvCxnSpPr>
          <p:nvPr/>
        </p:nvCxnSpPr>
        <p:spPr>
          <a:xfrm>
            <a:off x="2919616" y="1369351"/>
            <a:ext cx="2365363" cy="195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B981FCCF-0345-BD40-8C74-F1BCF8579476}"/>
              </a:ext>
            </a:extLst>
          </p:cNvPr>
          <p:cNvCxnSpPr>
            <a:cxnSpLocks/>
            <a:stCxn id="54" idx="6"/>
            <a:endCxn id="4" idx="2"/>
          </p:cNvCxnSpPr>
          <p:nvPr/>
        </p:nvCxnSpPr>
        <p:spPr>
          <a:xfrm>
            <a:off x="6752450" y="2274024"/>
            <a:ext cx="1759562" cy="119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EAE6BD7-5CBB-CF40-991B-0490EC8A885B}"/>
              </a:ext>
            </a:extLst>
          </p:cNvPr>
          <p:cNvCxnSpPr>
            <a:cxnSpLocks/>
            <a:stCxn id="54" idx="6"/>
            <a:endCxn id="50" idx="2"/>
          </p:cNvCxnSpPr>
          <p:nvPr/>
        </p:nvCxnSpPr>
        <p:spPr>
          <a:xfrm>
            <a:off x="6752450" y="2274024"/>
            <a:ext cx="1781956" cy="217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01AEC868-AFA2-024B-A8C3-CCB1A40C3286}"/>
              </a:ext>
            </a:extLst>
          </p:cNvPr>
          <p:cNvCxnSpPr>
            <a:cxnSpLocks/>
            <a:stCxn id="57" idx="6"/>
            <a:endCxn id="4" idx="2"/>
          </p:cNvCxnSpPr>
          <p:nvPr/>
        </p:nvCxnSpPr>
        <p:spPr>
          <a:xfrm>
            <a:off x="6752449" y="3307704"/>
            <a:ext cx="1759563" cy="15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DD6AAF28-162C-7141-B6A2-C7861EEA2B5E}"/>
              </a:ext>
            </a:extLst>
          </p:cNvPr>
          <p:cNvCxnSpPr>
            <a:cxnSpLocks/>
            <a:stCxn id="60" idx="6"/>
            <a:endCxn id="4" idx="2"/>
          </p:cNvCxnSpPr>
          <p:nvPr/>
        </p:nvCxnSpPr>
        <p:spPr>
          <a:xfrm flipV="1">
            <a:off x="6784440" y="3466687"/>
            <a:ext cx="1727572" cy="89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AB857AAB-E11C-A74F-8F7A-E1841DC4CCF4}"/>
              </a:ext>
            </a:extLst>
          </p:cNvPr>
          <p:cNvCxnSpPr>
            <a:cxnSpLocks/>
            <a:stCxn id="63" idx="6"/>
            <a:endCxn id="4" idx="2"/>
          </p:cNvCxnSpPr>
          <p:nvPr/>
        </p:nvCxnSpPr>
        <p:spPr>
          <a:xfrm flipV="1">
            <a:off x="6801201" y="3466687"/>
            <a:ext cx="1710811" cy="201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493C1D99-1793-7740-BF8D-95F9025D3B90}"/>
              </a:ext>
            </a:extLst>
          </p:cNvPr>
          <p:cNvCxnSpPr>
            <a:cxnSpLocks/>
            <a:stCxn id="63" idx="6"/>
            <a:endCxn id="50" idx="2"/>
          </p:cNvCxnSpPr>
          <p:nvPr/>
        </p:nvCxnSpPr>
        <p:spPr>
          <a:xfrm flipV="1">
            <a:off x="6801201" y="4452497"/>
            <a:ext cx="1733205" cy="102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A4397A4C-DFB7-2C47-B689-45F09D469C4C}"/>
              </a:ext>
            </a:extLst>
          </p:cNvPr>
          <p:cNvCxnSpPr>
            <a:cxnSpLocks/>
            <a:stCxn id="60" idx="6"/>
            <a:endCxn id="50" idx="2"/>
          </p:cNvCxnSpPr>
          <p:nvPr/>
        </p:nvCxnSpPr>
        <p:spPr>
          <a:xfrm>
            <a:off x="6784440" y="4357700"/>
            <a:ext cx="1749966" cy="94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5365EE91-5289-7241-BB8D-9A6D7878841C}"/>
              </a:ext>
            </a:extLst>
          </p:cNvPr>
          <p:cNvCxnSpPr>
            <a:cxnSpLocks/>
            <a:stCxn id="57" idx="6"/>
            <a:endCxn id="50" idx="2"/>
          </p:cNvCxnSpPr>
          <p:nvPr/>
        </p:nvCxnSpPr>
        <p:spPr>
          <a:xfrm>
            <a:off x="6752449" y="3307704"/>
            <a:ext cx="1781957" cy="114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1FB8002F-7A0C-8549-9D4D-D2E17C72B098}"/>
              </a:ext>
            </a:extLst>
          </p:cNvPr>
          <p:cNvCxnSpPr>
            <a:cxnSpLocks/>
          </p:cNvCxnSpPr>
          <p:nvPr/>
        </p:nvCxnSpPr>
        <p:spPr>
          <a:xfrm>
            <a:off x="2909565" y="1374346"/>
            <a:ext cx="2430929" cy="408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F3E1EB5B-2247-4D46-A24E-CEDC5A1D251A}"/>
              </a:ext>
            </a:extLst>
          </p:cNvPr>
          <p:cNvCxnSpPr>
            <a:cxnSpLocks/>
          </p:cNvCxnSpPr>
          <p:nvPr/>
        </p:nvCxnSpPr>
        <p:spPr>
          <a:xfrm>
            <a:off x="2934168" y="1680611"/>
            <a:ext cx="2406326" cy="37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61C01E96-E385-C946-99BC-86CEE98C9A41}"/>
              </a:ext>
            </a:extLst>
          </p:cNvPr>
          <p:cNvCxnSpPr>
            <a:cxnSpLocks/>
          </p:cNvCxnSpPr>
          <p:nvPr/>
        </p:nvCxnSpPr>
        <p:spPr>
          <a:xfrm>
            <a:off x="2926326" y="2089357"/>
            <a:ext cx="2414168" cy="337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75B22BB5-0F2D-F044-9871-66DDB1ABCDCE}"/>
              </a:ext>
            </a:extLst>
          </p:cNvPr>
          <p:cNvCxnSpPr>
            <a:cxnSpLocks/>
          </p:cNvCxnSpPr>
          <p:nvPr/>
        </p:nvCxnSpPr>
        <p:spPr>
          <a:xfrm>
            <a:off x="2934168" y="2498734"/>
            <a:ext cx="2406326" cy="2961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C2134B3C-C2E3-B046-A2BD-66D1DD2AECCE}"/>
              </a:ext>
            </a:extLst>
          </p:cNvPr>
          <p:cNvCxnSpPr>
            <a:cxnSpLocks/>
          </p:cNvCxnSpPr>
          <p:nvPr/>
        </p:nvCxnSpPr>
        <p:spPr>
          <a:xfrm>
            <a:off x="2979925" y="2822272"/>
            <a:ext cx="2360569" cy="263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C3EBD636-355A-C246-BC64-87260FB93394}"/>
              </a:ext>
            </a:extLst>
          </p:cNvPr>
          <p:cNvCxnSpPr>
            <a:cxnSpLocks/>
          </p:cNvCxnSpPr>
          <p:nvPr/>
        </p:nvCxnSpPr>
        <p:spPr>
          <a:xfrm>
            <a:off x="2934168" y="3145747"/>
            <a:ext cx="2406326" cy="231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ECAD441A-CADE-794A-B555-A7A328C44737}"/>
              </a:ext>
            </a:extLst>
          </p:cNvPr>
          <p:cNvCxnSpPr>
            <a:cxnSpLocks/>
          </p:cNvCxnSpPr>
          <p:nvPr/>
        </p:nvCxnSpPr>
        <p:spPr>
          <a:xfrm>
            <a:off x="2942008" y="3544590"/>
            <a:ext cx="2398486" cy="1915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19497DBF-C79A-C445-9B16-535E7CDDDF9A}"/>
              </a:ext>
            </a:extLst>
          </p:cNvPr>
          <p:cNvCxnSpPr>
            <a:cxnSpLocks/>
          </p:cNvCxnSpPr>
          <p:nvPr/>
        </p:nvCxnSpPr>
        <p:spPr>
          <a:xfrm>
            <a:off x="2934168" y="3879695"/>
            <a:ext cx="2406326" cy="158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7A0F43CB-8988-C74F-8183-9704B8435470}"/>
              </a:ext>
            </a:extLst>
          </p:cNvPr>
          <p:cNvCxnSpPr>
            <a:cxnSpLocks/>
          </p:cNvCxnSpPr>
          <p:nvPr/>
        </p:nvCxnSpPr>
        <p:spPr>
          <a:xfrm>
            <a:off x="2934168" y="4270136"/>
            <a:ext cx="2406326" cy="1189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ACBE0FE4-F8B5-1746-B47D-52BA7AE7CB97}"/>
              </a:ext>
            </a:extLst>
          </p:cNvPr>
          <p:cNvCxnSpPr>
            <a:cxnSpLocks/>
          </p:cNvCxnSpPr>
          <p:nvPr/>
        </p:nvCxnSpPr>
        <p:spPr>
          <a:xfrm>
            <a:off x="2942008" y="4634608"/>
            <a:ext cx="2398486" cy="82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697436E-1015-6347-A56D-2D77C5839B49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42010" y="2075580"/>
            <a:ext cx="2382801" cy="2282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698CF534-88DA-0949-9135-DD0F670149E4}"/>
              </a:ext>
            </a:extLst>
          </p:cNvPr>
          <p:cNvCxnSpPr>
            <a:cxnSpLocks/>
          </p:cNvCxnSpPr>
          <p:nvPr/>
        </p:nvCxnSpPr>
        <p:spPr>
          <a:xfrm>
            <a:off x="2934168" y="4990342"/>
            <a:ext cx="2406326" cy="46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4FF10A4-5493-1B45-BAE7-79DA15C94FAE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42010" y="1680611"/>
            <a:ext cx="2382801" cy="267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EF728407-4BEB-7041-A926-D85415E6A598}"/>
              </a:ext>
            </a:extLst>
          </p:cNvPr>
          <p:cNvCxnSpPr>
            <a:cxnSpLocks/>
          </p:cNvCxnSpPr>
          <p:nvPr/>
        </p:nvCxnSpPr>
        <p:spPr>
          <a:xfrm>
            <a:off x="2942008" y="5425706"/>
            <a:ext cx="2398486" cy="3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CC9E5757-BA2B-AA49-BAFB-15A04A2E5C5D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25201" y="1347408"/>
            <a:ext cx="2399610" cy="301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C5FC6966-9035-904D-A46E-1FCD53E193E2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42009" y="3518867"/>
            <a:ext cx="2382802" cy="838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3E3ECCFD-8507-754E-B762-7889A0DE46D1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42009" y="3879695"/>
            <a:ext cx="2382802" cy="47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B5F34E7B-A6A8-544A-A820-19DEE66837CD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42009" y="4264263"/>
            <a:ext cx="2382802" cy="93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1BFCFA75-866E-3F43-A658-D991F2EE03EC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2942008" y="4357700"/>
            <a:ext cx="2382803" cy="30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01FA9EDC-BF4E-484F-9C05-66D20CC25797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2942008" y="4357700"/>
            <a:ext cx="2382803" cy="632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794429BF-3DAD-B343-A5BF-757258B148F7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2979925" y="4357700"/>
            <a:ext cx="2344886" cy="106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E0D2E657-98F5-D841-891F-97E7C773EAEC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2979925" y="4357700"/>
            <a:ext cx="2344886" cy="177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2A4314EA-1889-7547-B1D9-1D198E19C4FD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2942008" y="4357700"/>
            <a:ext cx="2382803" cy="216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4CE0845E-C5AF-6249-A11C-B8606E7AD401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42009" y="3134581"/>
            <a:ext cx="2382802" cy="122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228D652E-D550-6341-9B10-19C74FC3F040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79925" y="2803787"/>
            <a:ext cx="2344886" cy="1553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C4F415C6-C0B6-1148-AE53-379B8592DB37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2926326" y="4357700"/>
            <a:ext cx="2398485" cy="145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7F780EA9-3643-0646-9F45-E30883B11568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42009" y="2503130"/>
            <a:ext cx="2382802" cy="1854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6" name="Straight Arrow Connector 595">
            <a:extLst>
              <a:ext uri="{FF2B5EF4-FFF2-40B4-BE49-F238E27FC236}">
                <a16:creationId xmlns:a16="http://schemas.microsoft.com/office/drawing/2014/main" id="{EAEE8F60-4DEF-9742-A1CF-D63A2F2A64F4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2963164" y="5482333"/>
            <a:ext cx="2378408" cy="333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9" name="Straight Arrow Connector 598">
            <a:extLst>
              <a:ext uri="{FF2B5EF4-FFF2-40B4-BE49-F238E27FC236}">
                <a16:creationId xmlns:a16="http://schemas.microsoft.com/office/drawing/2014/main" id="{BE6D5375-7E1A-0148-8E80-E310D6C9F88F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2963164" y="5482333"/>
            <a:ext cx="2378408" cy="65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283CAEB3-AF72-A64D-A65D-16EE1E219C8B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2942007" y="5482333"/>
            <a:ext cx="2399565" cy="1039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4" name="TextBox 613">
            <a:extLst>
              <a:ext uri="{FF2B5EF4-FFF2-40B4-BE49-F238E27FC236}">
                <a16:creationId xmlns:a16="http://schemas.microsoft.com/office/drawing/2014/main" id="{A8D2157D-FB67-FF4D-96AC-45C75D084D34}"/>
              </a:ext>
            </a:extLst>
          </p:cNvPr>
          <p:cNvSpPr txBox="1"/>
          <p:nvPr/>
        </p:nvSpPr>
        <p:spPr>
          <a:xfrm>
            <a:off x="8080151" y="5110729"/>
            <a:ext cx="25632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--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--%</a:t>
            </a:r>
          </a:p>
        </p:txBody>
      </p:sp>
    </p:spTree>
    <p:extLst>
      <p:ext uri="{BB962C8B-B14F-4D97-AF65-F5344CB8AC3E}">
        <p14:creationId xmlns:p14="http://schemas.microsoft.com/office/powerpoint/2010/main" val="257500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17" y="202350"/>
            <a:ext cx="10515600" cy="1325563"/>
          </a:xfrm>
        </p:spPr>
        <p:txBody>
          <a:bodyPr/>
          <a:lstStyle/>
          <a:p>
            <a:r>
              <a:rPr lang="en-US" dirty="0"/>
              <a:t>Joint Probability Inference - Combinations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3AC2BC-8D36-C44F-B369-8401CE33D3EA}"/>
              </a:ext>
            </a:extLst>
          </p:cNvPr>
          <p:cNvGrpSpPr/>
          <p:nvPr/>
        </p:nvGrpSpPr>
        <p:grpSpPr>
          <a:xfrm>
            <a:off x="5475224" y="1574326"/>
            <a:ext cx="6266418" cy="4738065"/>
            <a:chOff x="5451514" y="1218067"/>
            <a:chExt cx="6266418" cy="473806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C2CF1B-D804-B24A-BA44-867AAAE9B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515" y="1218067"/>
              <a:ext cx="6266417" cy="20476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6FED30-9C85-A24A-A546-8C745BA51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1514" y="3628020"/>
              <a:ext cx="6266417" cy="232811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7488F5-F470-0349-A926-A7806D49FDEA}"/>
                </a:ext>
              </a:extLst>
            </p:cNvPr>
            <p:cNvSpPr txBox="1"/>
            <p:nvPr/>
          </p:nvSpPr>
          <p:spPr>
            <a:xfrm>
              <a:off x="5451514" y="322998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4ECFB4-457E-634D-94BF-51F1558B5F98}"/>
                </a:ext>
              </a:extLst>
            </p:cNvPr>
            <p:cNvSpPr txBox="1"/>
            <p:nvPr/>
          </p:nvSpPr>
          <p:spPr>
            <a:xfrm>
              <a:off x="11262121" y="319422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166810-419D-3844-8295-881DFB28168E}"/>
                </a:ext>
              </a:extLst>
            </p:cNvPr>
            <p:cNvSpPr txBox="1"/>
            <p:nvPr/>
          </p:nvSpPr>
          <p:spPr>
            <a:xfrm>
              <a:off x="8278820" y="321227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748A52F-44CA-4645-843C-D4E971B4E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9" y="2900461"/>
            <a:ext cx="4339178" cy="164778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E663E6E-9E21-CD45-B64E-87178CAD2EE7}"/>
              </a:ext>
            </a:extLst>
          </p:cNvPr>
          <p:cNvSpPr/>
          <p:nvPr/>
        </p:nvSpPr>
        <p:spPr>
          <a:xfrm>
            <a:off x="5475224" y="1771650"/>
            <a:ext cx="6266417" cy="149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012A-BB54-7047-B9E8-8ABA41C3D169}"/>
              </a:ext>
            </a:extLst>
          </p:cNvPr>
          <p:cNvSpPr txBox="1"/>
          <p:nvPr/>
        </p:nvSpPr>
        <p:spPr>
          <a:xfrm>
            <a:off x="3233455" y="1660189"/>
            <a:ext cx="224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probable setting</a:t>
            </a:r>
          </a:p>
        </p:txBody>
      </p:sp>
    </p:spTree>
    <p:extLst>
      <p:ext uri="{BB962C8B-B14F-4D97-AF65-F5344CB8AC3E}">
        <p14:creationId xmlns:p14="http://schemas.microsoft.com/office/powerpoint/2010/main" val="18580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57F7-605E-3246-9E25-AEAC2AED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33" y="0"/>
            <a:ext cx="12119019" cy="1325563"/>
          </a:xfrm>
        </p:spPr>
        <p:txBody>
          <a:bodyPr>
            <a:normAutofit/>
          </a:bodyPr>
          <a:lstStyle/>
          <a:p>
            <a:r>
              <a:rPr lang="en-US" dirty="0"/>
              <a:t>Explainable System v/s High performance system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35D9F2-5E30-9F4F-A2D7-33ADCB515C58}"/>
              </a:ext>
            </a:extLst>
          </p:cNvPr>
          <p:cNvSpPr txBox="1"/>
          <p:nvPr/>
        </p:nvSpPr>
        <p:spPr>
          <a:xfrm>
            <a:off x="737473" y="4370592"/>
            <a:ext cx="282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Explainable System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--%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--%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CFC4CA-A74E-1D4B-AF59-213C61D1E738}"/>
              </a:ext>
            </a:extLst>
          </p:cNvPr>
          <p:cNvSpPr txBox="1"/>
          <p:nvPr/>
        </p:nvSpPr>
        <p:spPr>
          <a:xfrm>
            <a:off x="4676587" y="4370592"/>
            <a:ext cx="30607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Performance System (LR)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--%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--%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90544-0128-5949-9AFF-91E7BBAE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33" y="2163716"/>
            <a:ext cx="3914532" cy="17717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00AF0E-1084-4E46-A274-952959D61FDD}"/>
              </a:ext>
            </a:extLst>
          </p:cNvPr>
          <p:cNvCxnSpPr/>
          <p:nvPr/>
        </p:nvCxnSpPr>
        <p:spPr>
          <a:xfrm>
            <a:off x="4463920" y="1325563"/>
            <a:ext cx="0" cy="521976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B191A0D-DC5E-C34D-BF3F-0BC05757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587" y="1980954"/>
            <a:ext cx="3305550" cy="195449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DD133A-1064-4F4A-8457-824D49478F01}"/>
              </a:ext>
            </a:extLst>
          </p:cNvPr>
          <p:cNvCxnSpPr/>
          <p:nvPr/>
        </p:nvCxnSpPr>
        <p:spPr>
          <a:xfrm>
            <a:off x="8242923" y="1325562"/>
            <a:ext cx="0" cy="521976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FE88EE7-32B5-584D-873F-75A47389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452" y="1875787"/>
            <a:ext cx="3532741" cy="19445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C0C66F4-9389-F549-B352-49437447ECF4}"/>
              </a:ext>
            </a:extLst>
          </p:cNvPr>
          <p:cNvSpPr txBox="1"/>
          <p:nvPr/>
        </p:nvSpPr>
        <p:spPr>
          <a:xfrm>
            <a:off x="8378452" y="4370591"/>
            <a:ext cx="36222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Very High Performance System (NN)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--%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--%</a:t>
            </a:r>
          </a:p>
        </p:txBody>
      </p:sp>
    </p:spTree>
    <p:extLst>
      <p:ext uri="{BB962C8B-B14F-4D97-AF65-F5344CB8AC3E}">
        <p14:creationId xmlns:p14="http://schemas.microsoft.com/office/powerpoint/2010/main" val="337515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7CCB1E94-F4B1-5144-A568-3FF70C1B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400433" cy="1325563"/>
          </a:xfrm>
        </p:spPr>
        <p:txBody>
          <a:bodyPr/>
          <a:lstStyle/>
          <a:p>
            <a:r>
              <a:rPr lang="en-US" dirty="0"/>
              <a:t>Conditional Probability MAP Inference given Job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562BEC-0C4A-394D-AAEE-5A57A1676833}"/>
              </a:ext>
            </a:extLst>
          </p:cNvPr>
          <p:cNvSpPr/>
          <p:nvPr/>
        </p:nvSpPr>
        <p:spPr>
          <a:xfrm>
            <a:off x="474067" y="151662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most probable explanation given student </a:t>
            </a:r>
            <a:r>
              <a:rPr lang="en-US" b="1" dirty="0"/>
              <a:t>gets job </a:t>
            </a:r>
            <a:r>
              <a:rPr lang="en-US" dirty="0"/>
              <a:t>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easy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 grade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</a:t>
            </a:r>
            <a:r>
              <a:rPr lang="en-US" dirty="0"/>
              <a:t> </a:t>
            </a:r>
            <a:r>
              <a:rPr lang="en-US" b="1" dirty="0"/>
              <a:t>score </a:t>
            </a:r>
            <a:r>
              <a:rPr lang="en-US" dirty="0"/>
              <a:t>on his SAT;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Strong</a:t>
            </a:r>
            <a:r>
              <a:rPr lang="en-US" dirty="0"/>
              <a:t> letter of recommendation;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Applied</a:t>
            </a:r>
            <a:r>
              <a:rPr lang="en-US" dirty="0"/>
              <a:t> for the job;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E22DB6-C8CD-0743-85EA-1FAA26CCEF45}"/>
              </a:ext>
            </a:extLst>
          </p:cNvPr>
          <p:cNvSpPr txBox="1"/>
          <p:nvPr/>
        </p:nvSpPr>
        <p:spPr>
          <a:xfrm>
            <a:off x="432556" y="3766297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Formula: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A2A97E-16F0-9848-97F0-C8D3825E7E29}"/>
              </a:ext>
            </a:extLst>
          </p:cNvPr>
          <p:cNvSpPr txBox="1"/>
          <p:nvPr/>
        </p:nvSpPr>
        <p:spPr>
          <a:xfrm>
            <a:off x="472246" y="1148835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Explanation</a:t>
            </a:r>
            <a:r>
              <a:rPr lang="en-US" dirty="0"/>
              <a:t>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7EEBE1-23A1-F841-8FDC-18EF3B36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4" y="4225381"/>
            <a:ext cx="5656819" cy="23141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E96A6AB-6880-BE41-98D9-980C18DF8CD1}"/>
              </a:ext>
            </a:extLst>
          </p:cNvPr>
          <p:cNvGrpSpPr/>
          <p:nvPr/>
        </p:nvGrpSpPr>
        <p:grpSpPr>
          <a:xfrm>
            <a:off x="6416549" y="1446714"/>
            <a:ext cx="5187373" cy="2504249"/>
            <a:chOff x="6575575" y="1516625"/>
            <a:chExt cx="5187373" cy="250424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166556C-4AB4-3841-86CB-D87D1CBF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5575" y="1516625"/>
              <a:ext cx="5187373" cy="250424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A8DD38-332A-2142-842B-2F6C99D13FAD}"/>
                </a:ext>
              </a:extLst>
            </p:cNvPr>
            <p:cNvSpPr/>
            <p:nvPr/>
          </p:nvSpPr>
          <p:spPr>
            <a:xfrm>
              <a:off x="6598295" y="1668052"/>
              <a:ext cx="5159145" cy="142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5C585E5D-E1CE-0341-84FC-B6B7684E5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84" y="5081692"/>
            <a:ext cx="6165569" cy="24178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D38FDD1-3A8A-FA42-B0AB-458146553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84" y="5566955"/>
            <a:ext cx="7414801" cy="24178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DB7B817-C137-CB43-9DF0-BCE659A94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84" y="4646105"/>
            <a:ext cx="8070217" cy="24291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1C24FC-83F3-F044-95D9-290491087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783" y="6052218"/>
            <a:ext cx="5476845" cy="2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0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400433" cy="1325563"/>
          </a:xfrm>
        </p:spPr>
        <p:txBody>
          <a:bodyPr/>
          <a:lstStyle/>
          <a:p>
            <a:r>
              <a:rPr lang="en-US" dirty="0"/>
              <a:t>Intelligence MAP Inference given Job 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474067" y="15166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most probable explanation given student </a:t>
            </a:r>
            <a:r>
              <a:rPr lang="en-US" b="1" dirty="0"/>
              <a:t>gets job </a:t>
            </a:r>
            <a:r>
              <a:rPr lang="en-US" dirty="0"/>
              <a:t>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intelligent</a:t>
            </a:r>
            <a:r>
              <a:rPr lang="en-US" dirty="0"/>
              <a:t>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3EC1A3-3D3E-084E-A62B-7AEA83D4731E}"/>
              </a:ext>
            </a:extLst>
          </p:cNvPr>
          <p:cNvSpPr txBox="1"/>
          <p:nvPr/>
        </p:nvSpPr>
        <p:spPr>
          <a:xfrm>
            <a:off x="449593" y="2237672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Formula: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A1CC6A-7B35-0846-B9A9-62FEE04A2476}"/>
              </a:ext>
            </a:extLst>
          </p:cNvPr>
          <p:cNvSpPr txBox="1"/>
          <p:nvPr/>
        </p:nvSpPr>
        <p:spPr>
          <a:xfrm>
            <a:off x="472246" y="1148835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Explanation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A836D-A364-7644-9447-A806AF49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86" y="2774122"/>
            <a:ext cx="3217649" cy="233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131B23-9B29-524B-9142-92818DEA4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733" b="-2995"/>
          <a:stretch/>
        </p:blipFill>
        <p:spPr>
          <a:xfrm>
            <a:off x="541187" y="3205173"/>
            <a:ext cx="6569534" cy="2474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EAAB2E-7CB2-6646-AE4C-7E4F1C83C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51" y="3835220"/>
            <a:ext cx="5554814" cy="243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D7D1EE-C74B-AF4D-A090-05D9F35C4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52" y="4273705"/>
            <a:ext cx="5728985" cy="2455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775AEB-0E04-1640-8A58-889AF80242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630" t="-679" r="12056" b="8897"/>
          <a:stretch/>
        </p:blipFill>
        <p:spPr>
          <a:xfrm>
            <a:off x="6130060" y="3820464"/>
            <a:ext cx="980661" cy="2238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E7F60F-987C-6940-973F-BD0BF1237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929" r="11976"/>
          <a:stretch/>
        </p:blipFill>
        <p:spPr>
          <a:xfrm>
            <a:off x="6303759" y="4263431"/>
            <a:ext cx="980661" cy="2455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63D736-F0A6-324D-B7F5-13398A149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86" y="4993419"/>
            <a:ext cx="5483436" cy="2455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8D405FD-F6CB-B840-BD22-4D57275B65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208" y="5463639"/>
            <a:ext cx="5483414" cy="2455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F70550E-B5A7-E043-9535-B23740640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6736" y="2422338"/>
            <a:ext cx="2239735" cy="113369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0230DBE-A6BC-CD41-B139-CA4D066327BF}"/>
              </a:ext>
            </a:extLst>
          </p:cNvPr>
          <p:cNvSpPr txBox="1"/>
          <p:nvPr/>
        </p:nvSpPr>
        <p:spPr>
          <a:xfrm>
            <a:off x="8716736" y="1839790"/>
            <a:ext cx="223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Probability of Student</a:t>
            </a:r>
          </a:p>
          <a:p>
            <a:pPr algn="ctr"/>
            <a:r>
              <a:rPr lang="en-US" dirty="0"/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84642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717934" cy="1325563"/>
          </a:xfrm>
        </p:spPr>
        <p:txBody>
          <a:bodyPr/>
          <a:lstStyle/>
          <a:p>
            <a:r>
              <a:rPr lang="en-US" dirty="0"/>
              <a:t>Forward Sampling from Student Bayesian Network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52180D-559C-2249-BCC0-14D068176B5F}"/>
              </a:ext>
            </a:extLst>
          </p:cNvPr>
          <p:cNvSpPr txBox="1"/>
          <p:nvPr/>
        </p:nvSpPr>
        <p:spPr>
          <a:xfrm>
            <a:off x="522452" y="5092640"/>
            <a:ext cx="94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PGMPY: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60CC9-D40C-374C-A946-5C14B534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1" y="1396028"/>
            <a:ext cx="4445000" cy="213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41804-B070-2345-832A-1ABA4EF36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16" y="5461972"/>
            <a:ext cx="4912540" cy="951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05FCD-2974-0D47-8A30-B7E7B82B5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364"/>
          <a:stretch/>
        </p:blipFill>
        <p:spPr>
          <a:xfrm>
            <a:off x="7563763" y="1025098"/>
            <a:ext cx="2892843" cy="2883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C3FAC-8AAF-5142-BEE3-34E5A9267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432" y="4219864"/>
            <a:ext cx="3008670" cy="2168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74020E-F198-F840-8EE0-FEABFBA69CD6}"/>
              </a:ext>
            </a:extLst>
          </p:cNvPr>
          <p:cNvSpPr txBox="1"/>
          <p:nvPr/>
        </p:nvSpPr>
        <p:spPr>
          <a:xfrm>
            <a:off x="7654413" y="37915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9DD3C-0CF3-BB44-BD56-02932E0758D2}"/>
              </a:ext>
            </a:extLst>
          </p:cNvPr>
          <p:cNvSpPr txBox="1"/>
          <p:nvPr/>
        </p:nvSpPr>
        <p:spPr>
          <a:xfrm>
            <a:off x="10137056" y="378171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302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717934" cy="1325563"/>
          </a:xfrm>
        </p:spPr>
        <p:txBody>
          <a:bodyPr/>
          <a:lstStyle/>
          <a:p>
            <a:r>
              <a:rPr lang="en-US" dirty="0"/>
              <a:t>Logistic Regression over 1000 samples (Input J, S, L)</a:t>
            </a:r>
            <a:br>
              <a:rPr lang="en-US" dirty="0"/>
            </a:br>
            <a:r>
              <a:rPr lang="en-US" sz="2800" dirty="0"/>
              <a:t>(Augmented student BN)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FA6D33-C83C-8649-8EE9-5DC508A76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34" y="1234972"/>
            <a:ext cx="3822700" cy="488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23D48-E6A0-0343-9B2D-B3C7846AFFE7}"/>
              </a:ext>
            </a:extLst>
          </p:cNvPr>
          <p:cNvSpPr txBox="1"/>
          <p:nvPr/>
        </p:nvSpPr>
        <p:spPr>
          <a:xfrm>
            <a:off x="474066" y="1310988"/>
            <a:ext cx="3766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Hyperparameters: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Epochs: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samples: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Training samples: 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Validation samples: 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E732F-BCF3-AB4E-8422-1CA1F535A05D}"/>
              </a:ext>
            </a:extLst>
          </p:cNvPr>
          <p:cNvSpPr txBox="1"/>
          <p:nvPr/>
        </p:nvSpPr>
        <p:spPr>
          <a:xfrm>
            <a:off x="4346881" y="1310988"/>
            <a:ext cx="27962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0.293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Accuracy: 92%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0.2802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9D9936-7CF2-F447-8587-47899D4743C3}"/>
              </a:ext>
            </a:extLst>
          </p:cNvPr>
          <p:cNvSpPr/>
          <p:nvPr/>
        </p:nvSpPr>
        <p:spPr>
          <a:xfrm>
            <a:off x="3887014" y="3425471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8A78A1-6522-DC4B-99A5-1432E591DEAC}"/>
              </a:ext>
            </a:extLst>
          </p:cNvPr>
          <p:cNvSpPr/>
          <p:nvPr/>
        </p:nvSpPr>
        <p:spPr>
          <a:xfrm>
            <a:off x="3900096" y="424745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C2DD6B-1743-4547-A4F2-4791EBA8750A}"/>
              </a:ext>
            </a:extLst>
          </p:cNvPr>
          <p:cNvSpPr/>
          <p:nvPr/>
        </p:nvSpPr>
        <p:spPr>
          <a:xfrm>
            <a:off x="3900096" y="5063691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CA60C2-545A-A849-97B0-F27BCAF95FED}"/>
              </a:ext>
            </a:extLst>
          </p:cNvPr>
          <p:cNvSpPr/>
          <p:nvPr/>
        </p:nvSpPr>
        <p:spPr>
          <a:xfrm>
            <a:off x="3903736" y="5879927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3CE6BE-D244-934A-8A27-E5E73897BD41}"/>
              </a:ext>
            </a:extLst>
          </p:cNvPr>
          <p:cNvSpPr/>
          <p:nvPr/>
        </p:nvSpPr>
        <p:spPr>
          <a:xfrm>
            <a:off x="5142790" y="4240043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150DE-AA5B-B54A-BD87-C8AB1F7AED4A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>
            <a:off x="4438841" y="3724126"/>
            <a:ext cx="703949" cy="814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F684AB-94DA-F045-B28C-2CF9E1F55248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4451923" y="4538698"/>
            <a:ext cx="690867" cy="7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1D0A0E-271F-FE4F-9B1E-C09935FA46DA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4451923" y="4538698"/>
            <a:ext cx="690867" cy="82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50A31D-F8CE-F143-90C5-1BF827515B78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4455563" y="4538698"/>
            <a:ext cx="687227" cy="1639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22F6D8-92EC-624E-B75D-7CBEEB5A3517}"/>
              </a:ext>
            </a:extLst>
          </p:cNvPr>
          <p:cNvSpPr txBox="1"/>
          <p:nvPr/>
        </p:nvSpPr>
        <p:spPr>
          <a:xfrm>
            <a:off x="3335187" y="602938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112C68-15EC-4544-A1E4-2FF39D0FD16C}"/>
              </a:ext>
            </a:extLst>
          </p:cNvPr>
          <p:cNvSpPr txBox="1"/>
          <p:nvPr/>
        </p:nvSpPr>
        <p:spPr>
          <a:xfrm>
            <a:off x="3335187" y="353946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8B7BF-7C5D-E44C-8EB1-BA2F7088CA1F}"/>
              </a:ext>
            </a:extLst>
          </p:cNvPr>
          <p:cNvSpPr txBox="1"/>
          <p:nvPr/>
        </p:nvSpPr>
        <p:spPr>
          <a:xfrm>
            <a:off x="3341280" y="4361444"/>
            <a:ext cx="5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198D92-12C1-094D-B2AD-9BCFD0E54504}"/>
              </a:ext>
            </a:extLst>
          </p:cNvPr>
          <p:cNvSpPr txBox="1"/>
          <p:nvPr/>
        </p:nvSpPr>
        <p:spPr>
          <a:xfrm>
            <a:off x="3159764" y="5177680"/>
            <a:ext cx="74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Letter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358725-5F92-F244-8E02-7E86721FDAB6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5694617" y="4538698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C6AFB3D-25A3-B645-AEA6-65868FA75276}"/>
              </a:ext>
            </a:extLst>
          </p:cNvPr>
          <p:cNvSpPr txBox="1"/>
          <p:nvPr/>
        </p:nvSpPr>
        <p:spPr>
          <a:xfrm>
            <a:off x="6107622" y="4354032"/>
            <a:ext cx="126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F27321-9752-8749-83C0-CEF38F61A9FF}"/>
              </a:ext>
            </a:extLst>
          </p:cNvPr>
          <p:cNvSpPr txBox="1"/>
          <p:nvPr/>
        </p:nvSpPr>
        <p:spPr>
          <a:xfrm>
            <a:off x="4877520" y="3601124"/>
            <a:ext cx="11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Sigmoid </a:t>
            </a:r>
          </a:p>
          <a:p>
            <a:pPr algn="ctr"/>
            <a:r>
              <a:rPr lang="en-US" dirty="0"/>
              <a:t>Activation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929D96C-642A-B247-9564-03AB2D50C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5" y="3904254"/>
            <a:ext cx="2884473" cy="17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3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717934" cy="1325563"/>
          </a:xfrm>
        </p:spPr>
        <p:txBody>
          <a:bodyPr/>
          <a:lstStyle/>
          <a:p>
            <a:r>
              <a:rPr lang="en-US" dirty="0"/>
              <a:t>Logistic Regression over 1000 samples (Input S, L)</a:t>
            </a:r>
            <a:br>
              <a:rPr lang="en-US" dirty="0"/>
            </a:br>
            <a:r>
              <a:rPr lang="en-US" sz="2800" dirty="0"/>
              <a:t>(Unaugmented student BN)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23D48-E6A0-0343-9B2D-B3C7846AFFE7}"/>
              </a:ext>
            </a:extLst>
          </p:cNvPr>
          <p:cNvSpPr txBox="1"/>
          <p:nvPr/>
        </p:nvSpPr>
        <p:spPr>
          <a:xfrm>
            <a:off x="474066" y="1439778"/>
            <a:ext cx="3766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Hyperparameters: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Epochs: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samples: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Training samples: 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Validation samples: 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E732F-BCF3-AB4E-8422-1CA1F535A05D}"/>
              </a:ext>
            </a:extLst>
          </p:cNvPr>
          <p:cNvSpPr txBox="1"/>
          <p:nvPr/>
        </p:nvSpPr>
        <p:spPr>
          <a:xfrm>
            <a:off x="4346881" y="1439778"/>
            <a:ext cx="27962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0.2815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Accuracy: 92%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0.3494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8A78A1-6522-DC4B-99A5-1432E591DEAC}"/>
              </a:ext>
            </a:extLst>
          </p:cNvPr>
          <p:cNvSpPr/>
          <p:nvPr/>
        </p:nvSpPr>
        <p:spPr>
          <a:xfrm>
            <a:off x="4171678" y="3792687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C2DD6B-1743-4547-A4F2-4791EBA8750A}"/>
              </a:ext>
            </a:extLst>
          </p:cNvPr>
          <p:cNvSpPr/>
          <p:nvPr/>
        </p:nvSpPr>
        <p:spPr>
          <a:xfrm>
            <a:off x="4171677" y="4730227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CA60C2-545A-A849-97B0-F27BCAF95FED}"/>
              </a:ext>
            </a:extLst>
          </p:cNvPr>
          <p:cNvSpPr/>
          <p:nvPr/>
        </p:nvSpPr>
        <p:spPr>
          <a:xfrm>
            <a:off x="4181411" y="568486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3CE6BE-D244-934A-8A27-E5E73897BD41}"/>
              </a:ext>
            </a:extLst>
          </p:cNvPr>
          <p:cNvSpPr/>
          <p:nvPr/>
        </p:nvSpPr>
        <p:spPr>
          <a:xfrm>
            <a:off x="5516489" y="4730227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F684AB-94DA-F045-B28C-2CF9E1F55248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4723505" y="4091342"/>
            <a:ext cx="792984" cy="9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1D0A0E-271F-FE4F-9B1E-C09935FA46DA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723504" y="5028882"/>
            <a:ext cx="792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50A31D-F8CE-F143-90C5-1BF827515B78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4733238" y="5028882"/>
            <a:ext cx="783251" cy="954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22F6D8-92EC-624E-B75D-7CBEEB5A3517}"/>
              </a:ext>
            </a:extLst>
          </p:cNvPr>
          <p:cNvSpPr txBox="1"/>
          <p:nvPr/>
        </p:nvSpPr>
        <p:spPr>
          <a:xfrm>
            <a:off x="3612862" y="583432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8B7BF-7C5D-E44C-8EB1-BA2F7088CA1F}"/>
              </a:ext>
            </a:extLst>
          </p:cNvPr>
          <p:cNvSpPr txBox="1"/>
          <p:nvPr/>
        </p:nvSpPr>
        <p:spPr>
          <a:xfrm>
            <a:off x="3612862" y="3906676"/>
            <a:ext cx="5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198D92-12C1-094D-B2AD-9BCFD0E54504}"/>
              </a:ext>
            </a:extLst>
          </p:cNvPr>
          <p:cNvSpPr txBox="1"/>
          <p:nvPr/>
        </p:nvSpPr>
        <p:spPr>
          <a:xfrm>
            <a:off x="3431345" y="4844216"/>
            <a:ext cx="74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Letter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358725-5F92-F244-8E02-7E86721FDAB6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6068316" y="5028882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C6AFB3D-25A3-B645-AEA6-65868FA75276}"/>
              </a:ext>
            </a:extLst>
          </p:cNvPr>
          <p:cNvSpPr txBox="1"/>
          <p:nvPr/>
        </p:nvSpPr>
        <p:spPr>
          <a:xfrm>
            <a:off x="6481321" y="4844216"/>
            <a:ext cx="126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F27321-9752-8749-83C0-CEF38F61A9FF}"/>
              </a:ext>
            </a:extLst>
          </p:cNvPr>
          <p:cNvSpPr txBox="1"/>
          <p:nvPr/>
        </p:nvSpPr>
        <p:spPr>
          <a:xfrm>
            <a:off x="5251219" y="4091308"/>
            <a:ext cx="11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Softmax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Activation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68C921-AA05-AE45-9ABC-109291CA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165" y="1355232"/>
            <a:ext cx="3695086" cy="4772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58F3E5-A22D-784A-A999-77D9272B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81" y="4254056"/>
            <a:ext cx="2556486" cy="15496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FC9EA6-A9AC-7E49-8A99-5A5F4D86CBCA}"/>
              </a:ext>
            </a:extLst>
          </p:cNvPr>
          <p:cNvSpPr txBox="1"/>
          <p:nvPr/>
        </p:nvSpPr>
        <p:spPr>
          <a:xfrm>
            <a:off x="585208" y="5744103"/>
            <a:ext cx="2329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Unaugmented Student Bayesian Network</a:t>
            </a:r>
          </a:p>
        </p:txBody>
      </p:sp>
    </p:spTree>
    <p:extLst>
      <p:ext uri="{BB962C8B-B14F-4D97-AF65-F5344CB8AC3E}">
        <p14:creationId xmlns:p14="http://schemas.microsoft.com/office/powerpoint/2010/main" val="377403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356367"/>
            <a:ext cx="11717934" cy="1325563"/>
          </a:xfrm>
        </p:spPr>
        <p:txBody>
          <a:bodyPr/>
          <a:lstStyle/>
          <a:p>
            <a:r>
              <a:rPr lang="en-US" dirty="0"/>
              <a:t>Probability of Intelligence given Job = 1 </a:t>
            </a:r>
            <a:br>
              <a:rPr lang="en-US" dirty="0"/>
            </a:br>
            <a:r>
              <a:rPr lang="en-US" sz="2000" dirty="0"/>
              <a:t>(Logistic Regression over samples from Augmented student BN)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9D9936-7CF2-F447-8587-47899D4743C3}"/>
              </a:ext>
            </a:extLst>
          </p:cNvPr>
          <p:cNvSpPr/>
          <p:nvPr/>
        </p:nvSpPr>
        <p:spPr>
          <a:xfrm>
            <a:off x="1551098" y="467999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CA60C2-545A-A849-97B0-F27BCAF95FED}"/>
              </a:ext>
            </a:extLst>
          </p:cNvPr>
          <p:cNvSpPr/>
          <p:nvPr/>
        </p:nvSpPr>
        <p:spPr>
          <a:xfrm>
            <a:off x="1551098" y="5659183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3CE6BE-D244-934A-8A27-E5E73897BD41}"/>
              </a:ext>
            </a:extLst>
          </p:cNvPr>
          <p:cNvSpPr/>
          <p:nvPr/>
        </p:nvSpPr>
        <p:spPr>
          <a:xfrm>
            <a:off x="3500053" y="408268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150DE-AA5B-B54A-BD87-C8AB1F7AED4A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 flipV="1">
            <a:off x="2102925" y="4381340"/>
            <a:ext cx="1397128" cy="597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50A31D-F8CE-F143-90C5-1BF827515B78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2102925" y="4381340"/>
            <a:ext cx="1397128" cy="157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22F6D8-92EC-624E-B75D-7CBEEB5A3517}"/>
              </a:ext>
            </a:extLst>
          </p:cNvPr>
          <p:cNvSpPr txBox="1"/>
          <p:nvPr/>
        </p:nvSpPr>
        <p:spPr>
          <a:xfrm>
            <a:off x="982549" y="580864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112C68-15EC-4544-A1E4-2FF39D0FD16C}"/>
              </a:ext>
            </a:extLst>
          </p:cNvPr>
          <p:cNvSpPr txBox="1"/>
          <p:nvPr/>
        </p:nvSpPr>
        <p:spPr>
          <a:xfrm>
            <a:off x="338906" y="480025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= {0, </a:t>
            </a:r>
            <a:r>
              <a:rPr lang="en-US" b="1" dirty="0"/>
              <a:t>1</a:t>
            </a:r>
            <a:r>
              <a:rPr lang="en-US" dirty="0"/>
              <a:t>}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358725-5F92-F244-8E02-7E86721FDAB6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4051880" y="4381340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C6AFB3D-25A3-B645-AEA6-65868FA75276}"/>
              </a:ext>
            </a:extLst>
          </p:cNvPr>
          <p:cNvSpPr txBox="1"/>
          <p:nvPr/>
        </p:nvSpPr>
        <p:spPr>
          <a:xfrm>
            <a:off x="4457390" y="4188614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 = {0}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F27321-9752-8749-83C0-CEF38F61A9FF}"/>
              </a:ext>
            </a:extLst>
          </p:cNvPr>
          <p:cNvSpPr txBox="1"/>
          <p:nvPr/>
        </p:nvSpPr>
        <p:spPr>
          <a:xfrm>
            <a:off x="3273520" y="3693988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A344D-E3BB-A543-B2A3-613B9D60F4F7}"/>
              </a:ext>
            </a:extLst>
          </p:cNvPr>
          <p:cNvSpPr/>
          <p:nvPr/>
        </p:nvSpPr>
        <p:spPr>
          <a:xfrm>
            <a:off x="3500052" y="5146584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53C73E-F8A9-894D-B93D-09547D086CB7}"/>
              </a:ext>
            </a:extLst>
          </p:cNvPr>
          <p:cNvCxnSpPr>
            <a:cxnSpLocks/>
            <a:stCxn id="17" idx="6"/>
            <a:endCxn id="33" idx="2"/>
          </p:cNvCxnSpPr>
          <p:nvPr/>
        </p:nvCxnSpPr>
        <p:spPr>
          <a:xfrm>
            <a:off x="2102925" y="4978650"/>
            <a:ext cx="1397127" cy="466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C632247-6B7D-3343-9D06-83300E148157}"/>
              </a:ext>
            </a:extLst>
          </p:cNvPr>
          <p:cNvCxnSpPr>
            <a:cxnSpLocks/>
            <a:stCxn id="24" idx="6"/>
            <a:endCxn id="33" idx="2"/>
          </p:cNvCxnSpPr>
          <p:nvPr/>
        </p:nvCxnSpPr>
        <p:spPr>
          <a:xfrm flipV="1">
            <a:off x="2102925" y="5445239"/>
            <a:ext cx="1397127" cy="512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D7FBCAE-A5FF-124E-A403-6E54BD40D0CE}"/>
              </a:ext>
            </a:extLst>
          </p:cNvPr>
          <p:cNvSpPr txBox="1"/>
          <p:nvPr/>
        </p:nvSpPr>
        <p:spPr>
          <a:xfrm>
            <a:off x="4457390" y="5289851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 = {1}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AFAC8B-4245-6043-9985-DDA60A4843E5}"/>
              </a:ext>
            </a:extLst>
          </p:cNvPr>
          <p:cNvCxnSpPr>
            <a:cxnSpLocks/>
          </p:cNvCxnSpPr>
          <p:nvPr/>
        </p:nvCxnSpPr>
        <p:spPr>
          <a:xfrm flipH="1">
            <a:off x="4059366" y="5445239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572FD9E-E09F-E443-8810-DA6B841D58ED}"/>
              </a:ext>
            </a:extLst>
          </p:cNvPr>
          <p:cNvSpPr txBox="1"/>
          <p:nvPr/>
        </p:nvSpPr>
        <p:spPr>
          <a:xfrm>
            <a:off x="7261114" y="1629893"/>
            <a:ext cx="27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Logistic Regression output: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FA653C-E8F7-5E40-AA9D-C62DBAFA57FF}"/>
              </a:ext>
            </a:extLst>
          </p:cNvPr>
          <p:cNvSpPr/>
          <p:nvPr/>
        </p:nvSpPr>
        <p:spPr>
          <a:xfrm>
            <a:off x="6731057" y="3765946"/>
            <a:ext cx="51542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most probable explanation given student </a:t>
            </a:r>
            <a:r>
              <a:rPr lang="en-US" b="1" dirty="0"/>
              <a:t>gets job </a:t>
            </a:r>
            <a:r>
              <a:rPr lang="en-US" dirty="0"/>
              <a:t>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96.2% probability that student is </a:t>
            </a:r>
            <a:r>
              <a:rPr lang="en-US" b="1" dirty="0"/>
              <a:t>intelligent</a:t>
            </a:r>
            <a:r>
              <a:rPr lang="en-US" dirty="0"/>
              <a:t>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E0DFDA-98E7-6942-9E54-01016A41D3D4}"/>
              </a:ext>
            </a:extLst>
          </p:cNvPr>
          <p:cNvSpPr txBox="1"/>
          <p:nvPr/>
        </p:nvSpPr>
        <p:spPr>
          <a:xfrm>
            <a:off x="6866488" y="3399331"/>
            <a:ext cx="173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Explanation</a:t>
            </a:r>
            <a:r>
              <a:rPr lang="en-US" dirty="0"/>
              <a:t>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2AF916-FA2E-4745-AEC9-4AB997FA2742}"/>
              </a:ext>
            </a:extLst>
          </p:cNvPr>
          <p:cNvSpPr txBox="1"/>
          <p:nvPr/>
        </p:nvSpPr>
        <p:spPr>
          <a:xfrm>
            <a:off x="6866488" y="5039720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Formula: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6291E-945A-D649-9750-11E4C2DAB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88" y="5486064"/>
            <a:ext cx="2434218" cy="238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52F75-0721-8749-B616-74A41A1DB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88" y="5883227"/>
            <a:ext cx="2434208" cy="23812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253A80-39D8-F24D-AA71-1E292D80ED4E}"/>
              </a:ext>
            </a:extLst>
          </p:cNvPr>
          <p:cNvSpPr txBox="1"/>
          <p:nvPr/>
        </p:nvSpPr>
        <p:spPr>
          <a:xfrm>
            <a:off x="417213" y="1676051"/>
            <a:ext cx="3766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Hyperparameters: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Epochs: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samples: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Training samples: 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Validation samples: 200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0AED70-DCBD-934E-8F66-2FC2078D1D6C}"/>
              </a:ext>
            </a:extLst>
          </p:cNvPr>
          <p:cNvSpPr txBox="1"/>
          <p:nvPr/>
        </p:nvSpPr>
        <p:spPr>
          <a:xfrm>
            <a:off x="4109570" y="1670893"/>
            <a:ext cx="2913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94.62%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0.1580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Accuracy: 96%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0.1534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F9025-6B12-3845-87BB-C9CE15DF4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828" y="2139090"/>
            <a:ext cx="4234025" cy="6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2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717934" cy="1325563"/>
          </a:xfrm>
        </p:spPr>
        <p:txBody>
          <a:bodyPr/>
          <a:lstStyle/>
          <a:p>
            <a:r>
              <a:rPr lang="en-US" dirty="0"/>
              <a:t>PGM classification over 1000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E732F-BCF3-AB4E-8422-1CA1F535A05D}"/>
              </a:ext>
            </a:extLst>
          </p:cNvPr>
          <p:cNvSpPr txBox="1"/>
          <p:nvPr/>
        </p:nvSpPr>
        <p:spPr>
          <a:xfrm>
            <a:off x="474066" y="5195950"/>
            <a:ext cx="303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91.875%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88.125%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199CC-3703-D349-9E91-02C0E9F73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46" y="2044207"/>
            <a:ext cx="4132441" cy="2462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0FD8-4AD4-4B49-8FC1-DB3F6D7DE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54" y="1207529"/>
            <a:ext cx="6142591" cy="38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1616</Words>
  <Application>Microsoft Macintosh PowerPoint</Application>
  <PresentationFormat>Widescreen</PresentationFormat>
  <Paragraphs>256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Joint Probability Inference</vt:lpstr>
      <vt:lpstr>Joint Probability Inference - Combinations</vt:lpstr>
      <vt:lpstr>Conditional Probability MAP Inference given Job</vt:lpstr>
      <vt:lpstr>Intelligence MAP Inference given Job = 1</vt:lpstr>
      <vt:lpstr>Forward Sampling from Student Bayesian Network</vt:lpstr>
      <vt:lpstr>Logistic Regression over 1000 samples (Input J, S, L) (Augmented student BN)</vt:lpstr>
      <vt:lpstr>Logistic Regression over 1000 samples (Input S, L) (Unaugmented student BN)</vt:lpstr>
      <vt:lpstr>Probability of Intelligence given Job = 1  (Logistic Regression over samples from Augmented student BN)</vt:lpstr>
      <vt:lpstr>PGM classification over 1000 samples</vt:lpstr>
      <vt:lpstr>Explainable System v/s High performance system</vt:lpstr>
      <vt:lpstr>Appendix</vt:lpstr>
      <vt:lpstr>Joint Probability Inference</vt:lpstr>
      <vt:lpstr>Conditional Probability Inference (MAP Query 1)</vt:lpstr>
      <vt:lpstr>Conditional Probability Inference (MAP Query 2)</vt:lpstr>
      <vt:lpstr>Conditional Probability Inference (MAP Query 3, 4)</vt:lpstr>
      <vt:lpstr>PGM for ‘AND’ Dataset with 15 Features</vt:lpstr>
      <vt:lpstr>PGM Handwriting Verification</vt:lpstr>
      <vt:lpstr>Logistic Regression for Handwriting Verification</vt:lpstr>
      <vt:lpstr>Neural Network with 1 hidden layer</vt:lpstr>
      <vt:lpstr>Explainable System v/s High performance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Chauhan, Mihir</dc:creator>
  <cp:lastModifiedBy>Chauhan, Mihir</cp:lastModifiedBy>
  <cp:revision>723</cp:revision>
  <dcterms:created xsi:type="dcterms:W3CDTF">2019-03-13T13:27:00Z</dcterms:created>
  <dcterms:modified xsi:type="dcterms:W3CDTF">2019-03-27T13:51:04Z</dcterms:modified>
</cp:coreProperties>
</file>